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E8297C-C3A2-1B0C-DDA1-DA2CC6FCB67A}" v="4" dt="2024-04-16T11:37:13.12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2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Rossi" userId="S::laura.rossi@uniud.it::433083a3-9a72-4f6e-af36-5c90ed07dcdd" providerId="AD" clId="Web-{16E8297C-C3A2-1B0C-DDA1-DA2CC6FCB67A}"/>
    <pc:docChg chg="modSld">
      <pc:chgData name="Laura Rossi" userId="S::laura.rossi@uniud.it::433083a3-9a72-4f6e-af36-5c90ed07dcdd" providerId="AD" clId="Web-{16E8297C-C3A2-1B0C-DDA1-DA2CC6FCB67A}" dt="2024-04-16T11:37:13.128" v="1" actId="20577"/>
      <pc:docMkLst>
        <pc:docMk/>
      </pc:docMkLst>
      <pc:sldChg chg="modSp">
        <pc:chgData name="Laura Rossi" userId="S::laura.rossi@uniud.it::433083a3-9a72-4f6e-af36-5c90ed07dcdd" providerId="AD" clId="Web-{16E8297C-C3A2-1B0C-DDA1-DA2CC6FCB67A}" dt="2024-04-16T11:37:13.128" v="1" actId="20577"/>
        <pc:sldMkLst>
          <pc:docMk/>
          <pc:sldMk cId="0" sldId="257"/>
        </pc:sldMkLst>
        <pc:spChg chg="mod">
          <ac:chgData name="Laura Rossi" userId="S::laura.rossi@uniud.it::433083a3-9a72-4f6e-af36-5c90ed07dcdd" providerId="AD" clId="Web-{16E8297C-C3A2-1B0C-DDA1-DA2CC6FCB67A}" dt="2024-04-16T11:37:13.128" v="1" actId="20577"/>
          <ac:spMkLst>
            <pc:docMk/>
            <pc:sldMk cId="0" sldId="257"/>
            <ac:spMk id="13" creationId="{00000000-0000-0000-0000-000000000000}"/>
          </ac:spMkLst>
        </pc:spChg>
      </pc:sldChg>
    </pc:docChg>
  </pc:docChgLst>
  <pc:docChgLst>
    <pc:chgData name="Laura Rossi" userId="433083a3-9a72-4f6e-af36-5c90ed07dcdd" providerId="ADAL" clId="{280A19F5-A6AF-4339-A7CC-80F972801B62}"/>
    <pc:docChg chg="undo custSel modSld">
      <pc:chgData name="Laura Rossi" userId="433083a3-9a72-4f6e-af36-5c90ed07dcdd" providerId="ADAL" clId="{280A19F5-A6AF-4339-A7CC-80F972801B62}" dt="2024-03-13T13:21:18.049" v="170" actId="13926"/>
      <pc:docMkLst>
        <pc:docMk/>
      </pc:docMkLst>
      <pc:sldChg chg="modSp mod">
        <pc:chgData name="Laura Rossi" userId="433083a3-9a72-4f6e-af36-5c90ed07dcdd" providerId="ADAL" clId="{280A19F5-A6AF-4339-A7CC-80F972801B62}" dt="2024-03-13T13:21:18.049" v="170" actId="13926"/>
        <pc:sldMkLst>
          <pc:docMk/>
          <pc:sldMk cId="0" sldId="257"/>
        </pc:sldMkLst>
        <pc:spChg chg="mod">
          <ac:chgData name="Laura Rossi" userId="433083a3-9a72-4f6e-af36-5c90ed07dcdd" providerId="ADAL" clId="{280A19F5-A6AF-4339-A7CC-80F972801B62}" dt="2024-03-13T13:21:18.049" v="170" actId="13926"/>
          <ac:spMkLst>
            <pc:docMk/>
            <pc:sldMk cId="0" sldId="257"/>
            <ac:spMk id="13" creationId="{00000000-0000-0000-0000-000000000000}"/>
          </ac:spMkLst>
        </pc:spChg>
      </pc:sldChg>
      <pc:sldChg chg="modSp mod">
        <pc:chgData name="Laura Rossi" userId="433083a3-9a72-4f6e-af36-5c90ed07dcdd" providerId="ADAL" clId="{280A19F5-A6AF-4339-A7CC-80F972801B62}" dt="2024-03-13T13:17:35.588" v="158" actId="20577"/>
        <pc:sldMkLst>
          <pc:docMk/>
          <pc:sldMk cId="0" sldId="258"/>
        </pc:sldMkLst>
        <pc:graphicFrameChg chg="modGraphic">
          <ac:chgData name="Laura Rossi" userId="433083a3-9a72-4f6e-af36-5c90ed07dcdd" providerId="ADAL" clId="{280A19F5-A6AF-4339-A7CC-80F972801B62}" dt="2024-03-13T13:17:35.588" v="158" actId="20577"/>
          <ac:graphicFrameMkLst>
            <pc:docMk/>
            <pc:sldMk cId="0" sldId="258"/>
            <ac:graphicFrameMk id="12" creationId="{00000000-0000-0000-0000-000000000000}"/>
          </ac:graphicFrameMkLst>
        </pc:graphicFrameChg>
      </pc:sldChg>
      <pc:sldChg chg="addSp delSp modSp mod">
        <pc:chgData name="Laura Rossi" userId="433083a3-9a72-4f6e-af36-5c90ed07dcdd" providerId="ADAL" clId="{280A19F5-A6AF-4339-A7CC-80F972801B62}" dt="2024-03-13T13:19:24.724" v="159" actId="478"/>
        <pc:sldMkLst>
          <pc:docMk/>
          <pc:sldMk cId="0" sldId="264"/>
        </pc:sldMkLst>
        <pc:spChg chg="mod">
          <ac:chgData name="Laura Rossi" userId="433083a3-9a72-4f6e-af36-5c90ed07dcdd" providerId="ADAL" clId="{280A19F5-A6AF-4339-A7CC-80F972801B62}" dt="2024-03-13T13:11:53.511" v="122" actId="20577"/>
          <ac:spMkLst>
            <pc:docMk/>
            <pc:sldMk cId="0" sldId="264"/>
            <ac:spMk id="3" creationId="{00000000-0000-0000-0000-000000000000}"/>
          </ac:spMkLst>
        </pc:spChg>
        <pc:picChg chg="add del">
          <ac:chgData name="Laura Rossi" userId="433083a3-9a72-4f6e-af36-5c90ed07dcdd" providerId="ADAL" clId="{280A19F5-A6AF-4339-A7CC-80F972801B62}" dt="2024-03-13T13:19:24.724" v="159" actId="478"/>
          <ac:picMkLst>
            <pc:docMk/>
            <pc:sldMk cId="0" sldId="264"/>
            <ac:picMk id="5" creationId="{75E1C1EA-7A81-420B-B2DD-9DC25B787C33}"/>
          </ac:picMkLst>
        </pc:picChg>
      </pc:sldChg>
      <pc:sldChg chg="modSp mod">
        <pc:chgData name="Laura Rossi" userId="433083a3-9a72-4f6e-af36-5c90ed07dcdd" providerId="ADAL" clId="{280A19F5-A6AF-4339-A7CC-80F972801B62}" dt="2024-03-13T13:20:17.400" v="169" actId="255"/>
        <pc:sldMkLst>
          <pc:docMk/>
          <pc:sldMk cId="0" sldId="265"/>
        </pc:sldMkLst>
        <pc:spChg chg="mod">
          <ac:chgData name="Laura Rossi" userId="433083a3-9a72-4f6e-af36-5c90ed07dcdd" providerId="ADAL" clId="{280A19F5-A6AF-4339-A7CC-80F972801B62}" dt="2024-03-13T13:20:17.400" v="169" actId="255"/>
          <ac:spMkLst>
            <pc:docMk/>
            <pc:sldMk cId="0" sldId="265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BEBE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BEBE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670047"/>
            <a:ext cx="4037075" cy="418794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2892551"/>
            <a:ext cx="1522475" cy="2365248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09076" y="1676400"/>
            <a:ext cx="2819400" cy="28194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000238" y="0"/>
            <a:ext cx="1603247" cy="114300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609076" y="6092951"/>
            <a:ext cx="993648" cy="765046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399014" y="0"/>
            <a:ext cx="756704" cy="1200150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0437876" y="0"/>
            <a:ext cx="685800" cy="1143000"/>
          </a:xfrm>
          <a:custGeom>
            <a:avLst/>
            <a:gdLst/>
            <a:ahLst/>
            <a:cxnLst/>
            <a:rect l="l" t="t" r="r" b="b"/>
            <a:pathLst>
              <a:path w="685800" h="1143000">
                <a:moveTo>
                  <a:pt x="685800" y="0"/>
                </a:moveTo>
                <a:lnTo>
                  <a:pt x="0" y="0"/>
                </a:lnTo>
                <a:lnTo>
                  <a:pt x="0" y="1143000"/>
                </a:lnTo>
                <a:lnTo>
                  <a:pt x="685800" y="1143000"/>
                </a:lnTo>
                <a:lnTo>
                  <a:pt x="685800" y="0"/>
                </a:lnTo>
                <a:close/>
              </a:path>
            </a:pathLst>
          </a:custGeom>
          <a:solidFill>
            <a:srgbClr val="F5A3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EBEBE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09076" y="1676400"/>
            <a:ext cx="2819400" cy="28194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99476" y="1523"/>
            <a:ext cx="1600200" cy="16002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09076" y="5865114"/>
            <a:ext cx="990600" cy="99288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0" y="2895600"/>
            <a:ext cx="2362200" cy="236220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667000"/>
            <a:ext cx="4191000" cy="419100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8502142" y="3915155"/>
            <a:ext cx="3288029" cy="768350"/>
          </a:xfrm>
          <a:custGeom>
            <a:avLst/>
            <a:gdLst/>
            <a:ahLst/>
            <a:cxnLst/>
            <a:rect l="l" t="t" r="r" b="b"/>
            <a:pathLst>
              <a:path w="3288029" h="768350">
                <a:moveTo>
                  <a:pt x="3226307" y="0"/>
                </a:moveTo>
                <a:lnTo>
                  <a:pt x="2909951" y="104648"/>
                </a:lnTo>
                <a:lnTo>
                  <a:pt x="2591054" y="200660"/>
                </a:lnTo>
                <a:lnTo>
                  <a:pt x="2485643" y="229997"/>
                </a:lnTo>
                <a:lnTo>
                  <a:pt x="2271522" y="287274"/>
                </a:lnTo>
                <a:lnTo>
                  <a:pt x="2059812" y="340487"/>
                </a:lnTo>
                <a:lnTo>
                  <a:pt x="1954656" y="365760"/>
                </a:lnTo>
                <a:lnTo>
                  <a:pt x="1639697" y="436118"/>
                </a:lnTo>
                <a:lnTo>
                  <a:pt x="1330071" y="498856"/>
                </a:lnTo>
                <a:lnTo>
                  <a:pt x="1127378" y="536829"/>
                </a:lnTo>
                <a:lnTo>
                  <a:pt x="829309" y="588391"/>
                </a:lnTo>
                <a:lnTo>
                  <a:pt x="447928" y="646811"/>
                </a:lnTo>
                <a:lnTo>
                  <a:pt x="174751" y="683895"/>
                </a:lnTo>
                <a:lnTo>
                  <a:pt x="0" y="705104"/>
                </a:lnTo>
                <a:lnTo>
                  <a:pt x="9701" y="720439"/>
                </a:lnTo>
                <a:lnTo>
                  <a:pt x="39115" y="766445"/>
                </a:lnTo>
                <a:lnTo>
                  <a:pt x="66166" y="767222"/>
                </a:lnTo>
                <a:lnTo>
                  <a:pt x="95131" y="767666"/>
                </a:lnTo>
                <a:lnTo>
                  <a:pt x="125954" y="767784"/>
                </a:lnTo>
                <a:lnTo>
                  <a:pt x="192949" y="767068"/>
                </a:lnTo>
                <a:lnTo>
                  <a:pt x="305973" y="763722"/>
                </a:lnTo>
                <a:lnTo>
                  <a:pt x="477701" y="755314"/>
                </a:lnTo>
                <a:lnTo>
                  <a:pt x="773052" y="735159"/>
                </a:lnTo>
                <a:lnTo>
                  <a:pt x="1336019" y="685198"/>
                </a:lnTo>
                <a:lnTo>
                  <a:pt x="2059023" y="606892"/>
                </a:lnTo>
                <a:lnTo>
                  <a:pt x="2689041" y="527299"/>
                </a:lnTo>
                <a:lnTo>
                  <a:pt x="3038251" y="477184"/>
                </a:lnTo>
                <a:lnTo>
                  <a:pt x="3250138" y="443259"/>
                </a:lnTo>
                <a:lnTo>
                  <a:pt x="3288029" y="436753"/>
                </a:lnTo>
                <a:lnTo>
                  <a:pt x="3280235" y="379744"/>
                </a:lnTo>
                <a:lnTo>
                  <a:pt x="3273959" y="334437"/>
                </a:lnTo>
                <a:lnTo>
                  <a:pt x="3264862" y="270419"/>
                </a:lnTo>
                <a:lnTo>
                  <a:pt x="3252759" y="189208"/>
                </a:lnTo>
                <a:lnTo>
                  <a:pt x="3249394" y="166252"/>
                </a:lnTo>
                <a:lnTo>
                  <a:pt x="3245343" y="137980"/>
                </a:lnTo>
                <a:lnTo>
                  <a:pt x="3240328" y="102265"/>
                </a:lnTo>
                <a:lnTo>
                  <a:pt x="3234075" y="56981"/>
                </a:lnTo>
                <a:lnTo>
                  <a:pt x="3226307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55676" y="4242053"/>
            <a:ext cx="11277600" cy="2337435"/>
          </a:xfrm>
          <a:custGeom>
            <a:avLst/>
            <a:gdLst/>
            <a:ahLst/>
            <a:cxnLst/>
            <a:rect l="l" t="t" r="r" b="b"/>
            <a:pathLst>
              <a:path w="11277600" h="2337434">
                <a:moveTo>
                  <a:pt x="0" y="0"/>
                </a:moveTo>
                <a:lnTo>
                  <a:pt x="0" y="2328291"/>
                </a:lnTo>
                <a:lnTo>
                  <a:pt x="11277600" y="2337054"/>
                </a:lnTo>
                <a:lnTo>
                  <a:pt x="11277600" y="439928"/>
                </a:lnTo>
                <a:lnTo>
                  <a:pt x="6013196" y="439928"/>
                </a:lnTo>
                <a:lnTo>
                  <a:pt x="5546344" y="438150"/>
                </a:lnTo>
                <a:lnTo>
                  <a:pt x="4648581" y="418973"/>
                </a:lnTo>
                <a:lnTo>
                  <a:pt x="4006977" y="393192"/>
                </a:lnTo>
                <a:lnTo>
                  <a:pt x="2828416" y="319913"/>
                </a:lnTo>
                <a:lnTo>
                  <a:pt x="2131441" y="262001"/>
                </a:lnTo>
                <a:lnTo>
                  <a:pt x="1519047" y="198882"/>
                </a:lnTo>
                <a:lnTo>
                  <a:pt x="995807" y="138176"/>
                </a:lnTo>
                <a:lnTo>
                  <a:pt x="403733" y="61341"/>
                </a:lnTo>
                <a:lnTo>
                  <a:pt x="0" y="0"/>
                </a:lnTo>
                <a:close/>
              </a:path>
              <a:path w="11277600" h="2337434">
                <a:moveTo>
                  <a:pt x="11277600" y="2032"/>
                </a:moveTo>
                <a:lnTo>
                  <a:pt x="10510774" y="127635"/>
                </a:lnTo>
                <a:lnTo>
                  <a:pt x="9740519" y="230251"/>
                </a:lnTo>
                <a:lnTo>
                  <a:pt x="9486773" y="258191"/>
                </a:lnTo>
                <a:lnTo>
                  <a:pt x="8973566" y="309118"/>
                </a:lnTo>
                <a:lnTo>
                  <a:pt x="8467217" y="351155"/>
                </a:lnTo>
                <a:lnTo>
                  <a:pt x="8215757" y="368681"/>
                </a:lnTo>
                <a:lnTo>
                  <a:pt x="7465822" y="408686"/>
                </a:lnTo>
                <a:lnTo>
                  <a:pt x="6730492" y="431419"/>
                </a:lnTo>
                <a:lnTo>
                  <a:pt x="6013196" y="439928"/>
                </a:lnTo>
                <a:lnTo>
                  <a:pt x="11277600" y="439928"/>
                </a:lnTo>
                <a:lnTo>
                  <a:pt x="11277600" y="20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1269"/>
            <a:ext cx="12192000" cy="6856730"/>
          </a:xfrm>
          <a:custGeom>
            <a:avLst/>
            <a:gdLst/>
            <a:ahLst/>
            <a:cxnLst/>
            <a:rect l="l" t="t" r="r" b="b"/>
            <a:pathLst>
              <a:path w="12192000" h="6856730">
                <a:moveTo>
                  <a:pt x="12192000" y="0"/>
                </a:moveTo>
                <a:lnTo>
                  <a:pt x="0" y="0"/>
                </a:lnTo>
                <a:lnTo>
                  <a:pt x="0" y="469900"/>
                </a:lnTo>
                <a:lnTo>
                  <a:pt x="0" y="6380480"/>
                </a:lnTo>
                <a:lnTo>
                  <a:pt x="0" y="6856730"/>
                </a:lnTo>
                <a:lnTo>
                  <a:pt x="12192000" y="6856730"/>
                </a:lnTo>
                <a:lnTo>
                  <a:pt x="12192000" y="6380480"/>
                </a:lnTo>
                <a:lnTo>
                  <a:pt x="12192000" y="470154"/>
                </a:lnTo>
                <a:lnTo>
                  <a:pt x="11709273" y="470154"/>
                </a:lnTo>
                <a:lnTo>
                  <a:pt x="11709273" y="6380480"/>
                </a:lnTo>
                <a:lnTo>
                  <a:pt x="476377" y="6380480"/>
                </a:lnTo>
                <a:lnTo>
                  <a:pt x="476377" y="469900"/>
                </a:lnTo>
                <a:lnTo>
                  <a:pt x="12192000" y="469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0405109" y="0"/>
            <a:ext cx="756704" cy="120015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0443971" y="0"/>
            <a:ext cx="685800" cy="1143000"/>
          </a:xfrm>
          <a:custGeom>
            <a:avLst/>
            <a:gdLst/>
            <a:ahLst/>
            <a:cxnLst/>
            <a:rect l="l" t="t" r="r" b="b"/>
            <a:pathLst>
              <a:path w="685800" h="1143000">
                <a:moveTo>
                  <a:pt x="685800" y="0"/>
                </a:moveTo>
                <a:lnTo>
                  <a:pt x="0" y="0"/>
                </a:lnTo>
                <a:lnTo>
                  <a:pt x="0" y="1143000"/>
                </a:lnTo>
                <a:lnTo>
                  <a:pt x="685800" y="1143000"/>
                </a:lnTo>
                <a:lnTo>
                  <a:pt x="685800" y="0"/>
                </a:lnTo>
                <a:close/>
              </a:path>
            </a:pathLst>
          </a:custGeom>
          <a:solidFill>
            <a:srgbClr val="F5A30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841747" y="1072896"/>
            <a:ext cx="2025396" cy="20253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609076" y="1676400"/>
            <a:ext cx="2819400" cy="28194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999476" y="1523"/>
            <a:ext cx="1600200" cy="16002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09076" y="5865114"/>
            <a:ext cx="990600" cy="99288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2895600"/>
            <a:ext cx="2362200" cy="236220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0" y="2667000"/>
            <a:ext cx="4191000" cy="4191000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8502142" y="1519047"/>
            <a:ext cx="3288029" cy="768350"/>
          </a:xfrm>
          <a:custGeom>
            <a:avLst/>
            <a:gdLst/>
            <a:ahLst/>
            <a:cxnLst/>
            <a:rect l="l" t="t" r="r" b="b"/>
            <a:pathLst>
              <a:path w="3288029" h="768350">
                <a:moveTo>
                  <a:pt x="3226307" y="0"/>
                </a:moveTo>
                <a:lnTo>
                  <a:pt x="2909951" y="104775"/>
                </a:lnTo>
                <a:lnTo>
                  <a:pt x="2591054" y="200660"/>
                </a:lnTo>
                <a:lnTo>
                  <a:pt x="2485643" y="229997"/>
                </a:lnTo>
                <a:lnTo>
                  <a:pt x="2271522" y="287274"/>
                </a:lnTo>
                <a:lnTo>
                  <a:pt x="2059812" y="340487"/>
                </a:lnTo>
                <a:lnTo>
                  <a:pt x="1954656" y="365760"/>
                </a:lnTo>
                <a:lnTo>
                  <a:pt x="1639697" y="436244"/>
                </a:lnTo>
                <a:lnTo>
                  <a:pt x="1330071" y="498855"/>
                </a:lnTo>
                <a:lnTo>
                  <a:pt x="1127378" y="536828"/>
                </a:lnTo>
                <a:lnTo>
                  <a:pt x="829309" y="588517"/>
                </a:lnTo>
                <a:lnTo>
                  <a:pt x="447928" y="646811"/>
                </a:lnTo>
                <a:lnTo>
                  <a:pt x="174751" y="683894"/>
                </a:lnTo>
                <a:lnTo>
                  <a:pt x="0" y="705103"/>
                </a:lnTo>
                <a:lnTo>
                  <a:pt x="9701" y="720494"/>
                </a:lnTo>
                <a:lnTo>
                  <a:pt x="29342" y="751181"/>
                </a:lnTo>
                <a:lnTo>
                  <a:pt x="39115" y="766572"/>
                </a:lnTo>
                <a:lnTo>
                  <a:pt x="66166" y="767349"/>
                </a:lnTo>
                <a:lnTo>
                  <a:pt x="95131" y="767793"/>
                </a:lnTo>
                <a:lnTo>
                  <a:pt x="125954" y="767911"/>
                </a:lnTo>
                <a:lnTo>
                  <a:pt x="192949" y="767195"/>
                </a:lnTo>
                <a:lnTo>
                  <a:pt x="305973" y="763849"/>
                </a:lnTo>
                <a:lnTo>
                  <a:pt x="477701" y="755441"/>
                </a:lnTo>
                <a:lnTo>
                  <a:pt x="773052" y="735284"/>
                </a:lnTo>
                <a:lnTo>
                  <a:pt x="1336019" y="685315"/>
                </a:lnTo>
                <a:lnTo>
                  <a:pt x="2059023" y="606988"/>
                </a:lnTo>
                <a:lnTo>
                  <a:pt x="2689041" y="527362"/>
                </a:lnTo>
                <a:lnTo>
                  <a:pt x="3038251" y="477217"/>
                </a:lnTo>
                <a:lnTo>
                  <a:pt x="3250138" y="443265"/>
                </a:lnTo>
                <a:lnTo>
                  <a:pt x="3288029" y="436752"/>
                </a:lnTo>
                <a:lnTo>
                  <a:pt x="3280235" y="379771"/>
                </a:lnTo>
                <a:lnTo>
                  <a:pt x="3273959" y="334487"/>
                </a:lnTo>
                <a:lnTo>
                  <a:pt x="3264862" y="270500"/>
                </a:lnTo>
                <a:lnTo>
                  <a:pt x="3252759" y="189298"/>
                </a:lnTo>
                <a:lnTo>
                  <a:pt x="3249394" y="166333"/>
                </a:lnTo>
                <a:lnTo>
                  <a:pt x="3245343" y="138048"/>
                </a:lnTo>
                <a:lnTo>
                  <a:pt x="3240328" y="102315"/>
                </a:lnTo>
                <a:lnTo>
                  <a:pt x="3234075" y="57008"/>
                </a:lnTo>
                <a:lnTo>
                  <a:pt x="3226307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59486" y="1866138"/>
            <a:ext cx="11277600" cy="4533900"/>
          </a:xfrm>
          <a:custGeom>
            <a:avLst/>
            <a:gdLst/>
            <a:ahLst/>
            <a:cxnLst/>
            <a:rect l="l" t="t" r="r" b="b"/>
            <a:pathLst>
              <a:path w="11277600" h="4533900">
                <a:moveTo>
                  <a:pt x="0" y="0"/>
                </a:moveTo>
                <a:lnTo>
                  <a:pt x="0" y="4533900"/>
                </a:lnTo>
                <a:lnTo>
                  <a:pt x="11277600" y="4533900"/>
                </a:lnTo>
                <a:lnTo>
                  <a:pt x="11277600" y="400050"/>
                </a:lnTo>
                <a:lnTo>
                  <a:pt x="6013450" y="400050"/>
                </a:lnTo>
                <a:lnTo>
                  <a:pt x="5546725" y="398399"/>
                </a:lnTo>
                <a:lnTo>
                  <a:pt x="4648200" y="381000"/>
                </a:lnTo>
                <a:lnTo>
                  <a:pt x="4006850" y="357124"/>
                </a:lnTo>
                <a:lnTo>
                  <a:pt x="3205099" y="314325"/>
                </a:lnTo>
                <a:lnTo>
                  <a:pt x="2471674" y="265049"/>
                </a:lnTo>
                <a:lnTo>
                  <a:pt x="2131949" y="238125"/>
                </a:lnTo>
                <a:lnTo>
                  <a:pt x="1519174" y="180975"/>
                </a:lnTo>
                <a:lnTo>
                  <a:pt x="773112" y="99949"/>
                </a:lnTo>
                <a:lnTo>
                  <a:pt x="403225" y="55499"/>
                </a:lnTo>
                <a:lnTo>
                  <a:pt x="0" y="0"/>
                </a:lnTo>
                <a:close/>
              </a:path>
              <a:path w="11277600" h="4533900">
                <a:moveTo>
                  <a:pt x="11277600" y="1524"/>
                </a:moveTo>
                <a:lnTo>
                  <a:pt x="10510774" y="115824"/>
                </a:lnTo>
                <a:lnTo>
                  <a:pt x="9740900" y="209550"/>
                </a:lnTo>
                <a:lnTo>
                  <a:pt x="9486900" y="234950"/>
                </a:lnTo>
                <a:lnTo>
                  <a:pt x="8974074" y="280924"/>
                </a:lnTo>
                <a:lnTo>
                  <a:pt x="8467725" y="319024"/>
                </a:lnTo>
                <a:lnTo>
                  <a:pt x="8215249" y="334899"/>
                </a:lnTo>
                <a:lnTo>
                  <a:pt x="7465949" y="371475"/>
                </a:lnTo>
                <a:lnTo>
                  <a:pt x="6731000" y="392049"/>
                </a:lnTo>
                <a:lnTo>
                  <a:pt x="6013450" y="400050"/>
                </a:lnTo>
                <a:lnTo>
                  <a:pt x="11277600" y="400050"/>
                </a:lnTo>
                <a:lnTo>
                  <a:pt x="11277600" y="1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1269"/>
            <a:ext cx="12192000" cy="6856730"/>
          </a:xfrm>
          <a:custGeom>
            <a:avLst/>
            <a:gdLst/>
            <a:ahLst/>
            <a:cxnLst/>
            <a:rect l="l" t="t" r="r" b="b"/>
            <a:pathLst>
              <a:path w="12192000" h="6856730">
                <a:moveTo>
                  <a:pt x="12192000" y="0"/>
                </a:moveTo>
                <a:lnTo>
                  <a:pt x="0" y="0"/>
                </a:lnTo>
                <a:lnTo>
                  <a:pt x="0" y="469900"/>
                </a:lnTo>
                <a:lnTo>
                  <a:pt x="0" y="6380480"/>
                </a:lnTo>
                <a:lnTo>
                  <a:pt x="0" y="6856730"/>
                </a:lnTo>
                <a:lnTo>
                  <a:pt x="12192000" y="6856730"/>
                </a:lnTo>
                <a:lnTo>
                  <a:pt x="12192000" y="6380480"/>
                </a:lnTo>
                <a:lnTo>
                  <a:pt x="12192000" y="470154"/>
                </a:lnTo>
                <a:lnTo>
                  <a:pt x="11709273" y="470154"/>
                </a:lnTo>
                <a:lnTo>
                  <a:pt x="11709273" y="6380480"/>
                </a:lnTo>
                <a:lnTo>
                  <a:pt x="476377" y="6380480"/>
                </a:lnTo>
                <a:lnTo>
                  <a:pt x="476377" y="469900"/>
                </a:lnTo>
                <a:lnTo>
                  <a:pt x="12192000" y="4699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0405109" y="0"/>
            <a:ext cx="756704" cy="1200150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0443971" y="0"/>
            <a:ext cx="685800" cy="1143000"/>
          </a:xfrm>
          <a:custGeom>
            <a:avLst/>
            <a:gdLst/>
            <a:ahLst/>
            <a:cxnLst/>
            <a:rect l="l" t="t" r="r" b="b"/>
            <a:pathLst>
              <a:path w="685800" h="1143000">
                <a:moveTo>
                  <a:pt x="685800" y="0"/>
                </a:moveTo>
                <a:lnTo>
                  <a:pt x="0" y="0"/>
                </a:lnTo>
                <a:lnTo>
                  <a:pt x="0" y="1143000"/>
                </a:lnTo>
                <a:lnTo>
                  <a:pt x="685800" y="1143000"/>
                </a:lnTo>
                <a:lnTo>
                  <a:pt x="685800" y="0"/>
                </a:lnTo>
                <a:close/>
              </a:path>
            </a:pathLst>
          </a:custGeom>
          <a:solidFill>
            <a:srgbClr val="F5A30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3677" y="740663"/>
            <a:ext cx="7566025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EBEBEB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9251" y="1431797"/>
            <a:ext cx="8966835" cy="255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tefania.gagno@uniud.it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1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forum@forumeditrice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677" y="3612133"/>
            <a:ext cx="7350759" cy="1523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40" dirty="0"/>
              <a:t>FORNITURA</a:t>
            </a:r>
            <a:r>
              <a:rPr spc="-245" dirty="0"/>
              <a:t> </a:t>
            </a:r>
            <a:r>
              <a:rPr spc="-520" dirty="0"/>
              <a:t>D</a:t>
            </a:r>
            <a:r>
              <a:rPr spc="-285" dirty="0"/>
              <a:t>I</a:t>
            </a:r>
            <a:r>
              <a:rPr spc="-270" dirty="0"/>
              <a:t> </a:t>
            </a:r>
            <a:r>
              <a:rPr spc="-245" dirty="0"/>
              <a:t>PRODOTTI</a:t>
            </a:r>
            <a:r>
              <a:rPr spc="-260" dirty="0"/>
              <a:t> </a:t>
            </a:r>
            <a:r>
              <a:rPr spc="-350" dirty="0"/>
              <a:t>E</a:t>
            </a:r>
            <a:r>
              <a:rPr spc="-270" dirty="0"/>
              <a:t> </a:t>
            </a:r>
            <a:r>
              <a:rPr spc="-535" dirty="0"/>
              <a:t>S</a:t>
            </a:r>
            <a:r>
              <a:rPr spc="-480" dirty="0"/>
              <a:t>E</a:t>
            </a:r>
            <a:r>
              <a:rPr spc="-425" dirty="0"/>
              <a:t>RVIZI  </a:t>
            </a:r>
            <a:r>
              <a:rPr spc="-345" dirty="0"/>
              <a:t>EDITORIALI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spc="185" dirty="0">
                <a:solidFill>
                  <a:srgbClr val="F5A308"/>
                </a:solidFill>
              </a:rPr>
              <a:t>ACC</a:t>
            </a:r>
            <a:r>
              <a:rPr sz="2000" spc="15" dirty="0">
                <a:solidFill>
                  <a:srgbClr val="F5A308"/>
                </a:solidFill>
              </a:rPr>
              <a:t>ORD</a:t>
            </a:r>
            <a:r>
              <a:rPr sz="2000" spc="20" dirty="0">
                <a:solidFill>
                  <a:srgbClr val="F5A308"/>
                </a:solidFill>
              </a:rPr>
              <a:t>O</a:t>
            </a:r>
            <a:r>
              <a:rPr sz="2000" spc="-155" dirty="0">
                <a:solidFill>
                  <a:srgbClr val="F5A308"/>
                </a:solidFill>
              </a:rPr>
              <a:t> </a:t>
            </a:r>
            <a:r>
              <a:rPr sz="2000" spc="10" dirty="0">
                <a:solidFill>
                  <a:srgbClr val="F5A308"/>
                </a:solidFill>
              </a:rPr>
              <a:t>QUA</a:t>
            </a:r>
            <a:r>
              <a:rPr sz="2000" spc="20" dirty="0">
                <a:solidFill>
                  <a:srgbClr val="F5A308"/>
                </a:solidFill>
              </a:rPr>
              <a:t>D</a:t>
            </a:r>
            <a:r>
              <a:rPr sz="2000" spc="-10" dirty="0">
                <a:solidFill>
                  <a:srgbClr val="F5A308"/>
                </a:solidFill>
              </a:rPr>
              <a:t>RO</a:t>
            </a:r>
            <a:r>
              <a:rPr sz="2000" spc="-150" dirty="0">
                <a:solidFill>
                  <a:srgbClr val="F5A308"/>
                </a:solidFill>
              </a:rPr>
              <a:t> </a:t>
            </a:r>
            <a:r>
              <a:rPr sz="2000" spc="-155" dirty="0">
                <a:solidFill>
                  <a:srgbClr val="F5A308"/>
                </a:solidFill>
              </a:rPr>
              <a:t>I</a:t>
            </a:r>
            <a:r>
              <a:rPr sz="2000" spc="-265" dirty="0">
                <a:solidFill>
                  <a:srgbClr val="F5A308"/>
                </a:solidFill>
              </a:rPr>
              <a:t>N</a:t>
            </a:r>
            <a:r>
              <a:rPr sz="2000" spc="-150" dirty="0">
                <a:solidFill>
                  <a:srgbClr val="F5A308"/>
                </a:solidFill>
              </a:rPr>
              <a:t> </a:t>
            </a:r>
            <a:r>
              <a:rPr sz="2000" spc="-145" dirty="0">
                <a:solidFill>
                  <a:srgbClr val="F5A308"/>
                </a:solidFill>
              </a:rPr>
              <a:t>HOUSE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3811" y="3461258"/>
            <a:ext cx="69494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25" dirty="0">
                <a:solidFill>
                  <a:srgbClr val="EBEBEB"/>
                </a:solidFill>
                <a:latin typeface="Verdana"/>
                <a:cs typeface="Verdana"/>
              </a:rPr>
              <a:t>DOMANDE</a:t>
            </a:r>
            <a:r>
              <a:rPr sz="4000" spc="-310" dirty="0">
                <a:solidFill>
                  <a:srgbClr val="EBEBEB"/>
                </a:solidFill>
                <a:latin typeface="Verdana"/>
                <a:cs typeface="Verdana"/>
              </a:rPr>
              <a:t> </a:t>
            </a:r>
            <a:r>
              <a:rPr sz="4000" spc="215" dirty="0">
                <a:solidFill>
                  <a:srgbClr val="EBEBEB"/>
                </a:solidFill>
                <a:latin typeface="Verdana"/>
                <a:cs typeface="Verdana"/>
              </a:rPr>
              <a:t>e</a:t>
            </a:r>
            <a:r>
              <a:rPr sz="4000" spc="-310" dirty="0">
                <a:solidFill>
                  <a:srgbClr val="EBEBEB"/>
                </a:solidFill>
                <a:latin typeface="Verdana"/>
                <a:cs typeface="Verdana"/>
              </a:rPr>
              <a:t> </a:t>
            </a:r>
            <a:r>
              <a:rPr sz="4000" spc="-240" dirty="0">
                <a:solidFill>
                  <a:srgbClr val="EBEBEB"/>
                </a:solidFill>
                <a:latin typeface="Verdana"/>
                <a:cs typeface="Verdana"/>
              </a:rPr>
              <a:t>SEGNALAZIONI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18360" y="5181600"/>
            <a:ext cx="6949440" cy="1023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sz="2000" u="heavy" spc="-60" dirty="0">
                <a:solidFill>
                  <a:srgbClr val="F9C86A"/>
                </a:solidFill>
                <a:uFill>
                  <a:solidFill>
                    <a:srgbClr val="F9C86A"/>
                  </a:solidFill>
                </a:uFill>
                <a:latin typeface="Verdana"/>
                <a:cs typeface="Verdana"/>
                <a:hlinkClick r:id="rId2"/>
              </a:rPr>
              <a:t>stefania.gagno@uniud.it</a:t>
            </a:r>
            <a:endParaRPr lang="it-IT" sz="2000" u="heavy" spc="-60" dirty="0">
              <a:solidFill>
                <a:srgbClr val="F9C86A"/>
              </a:solidFill>
              <a:uFill>
                <a:solidFill>
                  <a:srgbClr val="F9C86A"/>
                </a:solidFill>
              </a:u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kumimoji="0" lang="it-IT" sz="2000" b="0" i="0" u="heavy" strike="noStrike" kern="1200" cap="none" spc="-60" normalizeH="0" baseline="0" noProof="0" dirty="0">
                <a:ln>
                  <a:noFill/>
                </a:ln>
                <a:solidFill>
                  <a:srgbClr val="F9C86A"/>
                </a:solidFill>
                <a:effectLst/>
                <a:uLnTx/>
                <a:uFill>
                  <a:solidFill>
                    <a:srgbClr val="F9C86A"/>
                  </a:solidFill>
                </a:uFill>
                <a:latin typeface="Verdana"/>
                <a:ea typeface="+mn-ea"/>
                <a:cs typeface="Verdana"/>
              </a:rPr>
              <a:t>laura.rossi@uniud.it</a:t>
            </a:r>
            <a:endParaRPr lang="it-IT" sz="2000" u="heavy" spc="-60" dirty="0">
              <a:solidFill>
                <a:srgbClr val="F9C86A"/>
              </a:solidFill>
              <a:uFill>
                <a:solidFill>
                  <a:srgbClr val="F9C86A"/>
                </a:solidFill>
              </a:uFill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24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09076" y="1676400"/>
              <a:ext cx="2819400" cy="2819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99476" y="1523"/>
              <a:ext cx="1600200" cy="16002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09076" y="5865114"/>
              <a:ext cx="990600" cy="99288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0" y="2667000"/>
              <a:ext cx="4191000" cy="419100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8502142" y="1519047"/>
              <a:ext cx="3288029" cy="768350"/>
            </a:xfrm>
            <a:custGeom>
              <a:avLst/>
              <a:gdLst/>
              <a:ahLst/>
              <a:cxnLst/>
              <a:rect l="l" t="t" r="r" b="b"/>
              <a:pathLst>
                <a:path w="3288029" h="768350">
                  <a:moveTo>
                    <a:pt x="3226307" y="0"/>
                  </a:moveTo>
                  <a:lnTo>
                    <a:pt x="2909951" y="104775"/>
                  </a:lnTo>
                  <a:lnTo>
                    <a:pt x="2591054" y="200660"/>
                  </a:lnTo>
                  <a:lnTo>
                    <a:pt x="2485643" y="229997"/>
                  </a:lnTo>
                  <a:lnTo>
                    <a:pt x="2271522" y="287274"/>
                  </a:lnTo>
                  <a:lnTo>
                    <a:pt x="2059812" y="340487"/>
                  </a:lnTo>
                  <a:lnTo>
                    <a:pt x="1954656" y="365760"/>
                  </a:lnTo>
                  <a:lnTo>
                    <a:pt x="1639697" y="436244"/>
                  </a:lnTo>
                  <a:lnTo>
                    <a:pt x="1330071" y="498855"/>
                  </a:lnTo>
                  <a:lnTo>
                    <a:pt x="1127378" y="536828"/>
                  </a:lnTo>
                  <a:lnTo>
                    <a:pt x="829309" y="588517"/>
                  </a:lnTo>
                  <a:lnTo>
                    <a:pt x="447928" y="646811"/>
                  </a:lnTo>
                  <a:lnTo>
                    <a:pt x="174751" y="683894"/>
                  </a:lnTo>
                  <a:lnTo>
                    <a:pt x="0" y="705103"/>
                  </a:lnTo>
                  <a:lnTo>
                    <a:pt x="9701" y="720494"/>
                  </a:lnTo>
                  <a:lnTo>
                    <a:pt x="29342" y="751181"/>
                  </a:lnTo>
                  <a:lnTo>
                    <a:pt x="39115" y="766572"/>
                  </a:lnTo>
                  <a:lnTo>
                    <a:pt x="66166" y="767349"/>
                  </a:lnTo>
                  <a:lnTo>
                    <a:pt x="95131" y="767793"/>
                  </a:lnTo>
                  <a:lnTo>
                    <a:pt x="125954" y="767911"/>
                  </a:lnTo>
                  <a:lnTo>
                    <a:pt x="192949" y="767195"/>
                  </a:lnTo>
                  <a:lnTo>
                    <a:pt x="305973" y="763849"/>
                  </a:lnTo>
                  <a:lnTo>
                    <a:pt x="477701" y="755441"/>
                  </a:lnTo>
                  <a:lnTo>
                    <a:pt x="773052" y="735284"/>
                  </a:lnTo>
                  <a:lnTo>
                    <a:pt x="1336019" y="685315"/>
                  </a:lnTo>
                  <a:lnTo>
                    <a:pt x="2059023" y="606988"/>
                  </a:lnTo>
                  <a:lnTo>
                    <a:pt x="2689041" y="527362"/>
                  </a:lnTo>
                  <a:lnTo>
                    <a:pt x="3038251" y="477217"/>
                  </a:lnTo>
                  <a:lnTo>
                    <a:pt x="3250138" y="443265"/>
                  </a:lnTo>
                  <a:lnTo>
                    <a:pt x="3288029" y="436752"/>
                  </a:lnTo>
                  <a:lnTo>
                    <a:pt x="3280235" y="379771"/>
                  </a:lnTo>
                  <a:lnTo>
                    <a:pt x="3273959" y="334487"/>
                  </a:lnTo>
                  <a:lnTo>
                    <a:pt x="3264862" y="270500"/>
                  </a:lnTo>
                  <a:lnTo>
                    <a:pt x="3252759" y="189298"/>
                  </a:lnTo>
                  <a:lnTo>
                    <a:pt x="3249394" y="166333"/>
                  </a:lnTo>
                  <a:lnTo>
                    <a:pt x="3245343" y="138048"/>
                  </a:lnTo>
                  <a:lnTo>
                    <a:pt x="3240328" y="102315"/>
                  </a:lnTo>
                  <a:lnTo>
                    <a:pt x="3234075" y="57008"/>
                  </a:lnTo>
                  <a:lnTo>
                    <a:pt x="3226307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269"/>
              <a:ext cx="12192000" cy="6856730"/>
            </a:xfrm>
            <a:custGeom>
              <a:avLst/>
              <a:gdLst/>
              <a:ahLst/>
              <a:cxnLst/>
              <a:rect l="l" t="t" r="r" b="b"/>
              <a:pathLst>
                <a:path w="12192000" h="6856730">
                  <a:moveTo>
                    <a:pt x="12192000" y="0"/>
                  </a:moveTo>
                  <a:lnTo>
                    <a:pt x="0" y="0"/>
                  </a:lnTo>
                  <a:lnTo>
                    <a:pt x="0" y="469900"/>
                  </a:lnTo>
                  <a:lnTo>
                    <a:pt x="0" y="6380480"/>
                  </a:lnTo>
                  <a:lnTo>
                    <a:pt x="0" y="6856730"/>
                  </a:lnTo>
                  <a:lnTo>
                    <a:pt x="12192000" y="6856730"/>
                  </a:lnTo>
                  <a:lnTo>
                    <a:pt x="12192000" y="6380480"/>
                  </a:lnTo>
                  <a:lnTo>
                    <a:pt x="12192000" y="470154"/>
                  </a:lnTo>
                  <a:lnTo>
                    <a:pt x="11709273" y="470154"/>
                  </a:lnTo>
                  <a:lnTo>
                    <a:pt x="11709273" y="1870544"/>
                  </a:lnTo>
                  <a:lnTo>
                    <a:pt x="10970260" y="1980692"/>
                  </a:lnTo>
                  <a:lnTo>
                    <a:pt x="10200386" y="2074418"/>
                  </a:lnTo>
                  <a:lnTo>
                    <a:pt x="9946386" y="2099818"/>
                  </a:lnTo>
                  <a:lnTo>
                    <a:pt x="9433560" y="2145792"/>
                  </a:lnTo>
                  <a:lnTo>
                    <a:pt x="8927211" y="2183892"/>
                  </a:lnTo>
                  <a:lnTo>
                    <a:pt x="8674735" y="2199767"/>
                  </a:lnTo>
                  <a:lnTo>
                    <a:pt x="7925435" y="2236343"/>
                  </a:lnTo>
                  <a:lnTo>
                    <a:pt x="7190486" y="2256917"/>
                  </a:lnTo>
                  <a:lnTo>
                    <a:pt x="6472936" y="2264918"/>
                  </a:lnTo>
                  <a:lnTo>
                    <a:pt x="6006211" y="2263267"/>
                  </a:lnTo>
                  <a:lnTo>
                    <a:pt x="5107686" y="2245868"/>
                  </a:lnTo>
                  <a:lnTo>
                    <a:pt x="4466336" y="2221992"/>
                  </a:lnTo>
                  <a:lnTo>
                    <a:pt x="3664585" y="2179193"/>
                  </a:lnTo>
                  <a:lnTo>
                    <a:pt x="2931160" y="2129917"/>
                  </a:lnTo>
                  <a:lnTo>
                    <a:pt x="2591435" y="2102993"/>
                  </a:lnTo>
                  <a:lnTo>
                    <a:pt x="1978660" y="2045843"/>
                  </a:lnTo>
                  <a:lnTo>
                    <a:pt x="1232598" y="1964817"/>
                  </a:lnTo>
                  <a:lnTo>
                    <a:pt x="862711" y="1920367"/>
                  </a:lnTo>
                  <a:lnTo>
                    <a:pt x="476377" y="1867204"/>
                  </a:lnTo>
                  <a:lnTo>
                    <a:pt x="476377" y="469900"/>
                  </a:lnTo>
                  <a:lnTo>
                    <a:pt x="12192000" y="4699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405109" y="0"/>
              <a:ext cx="756704" cy="120015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443971" y="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6858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685800" y="11430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F5A3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233677" y="1015491"/>
            <a:ext cx="2894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0" dirty="0"/>
              <a:t>DESCRIZIONE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955039" y="2536190"/>
            <a:ext cx="10262870" cy="3725545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Accordo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quadro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house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un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operatore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economico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oggetto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la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pubblicazione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di</a:t>
            </a:r>
            <a:endParaRPr sz="1800" dirty="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prodotti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editoriali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l’esecuzione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di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servizi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di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editoria.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Fornitore: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F.A.R.E.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-FORMAZIONE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AVANZATA,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RICERCA,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EDITORIA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SRL</a:t>
            </a:r>
            <a:endParaRPr sz="18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Durata:</a:t>
            </a:r>
            <a:endParaRPr sz="1800" dirty="0"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  <a:tabLst>
                <a:tab pos="755015" algn="l"/>
              </a:tabLst>
            </a:pPr>
            <a:r>
              <a:rPr sz="1250" spc="-105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1600" spc="-70" dirty="0">
                <a:solidFill>
                  <a:srgbClr val="404040"/>
                </a:solidFill>
                <a:latin typeface="Verdana"/>
                <a:cs typeface="Verdana"/>
              </a:rPr>
              <a:t>massimo</a:t>
            </a:r>
            <a:r>
              <a:rPr sz="16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-130" dirty="0">
                <a:solidFill>
                  <a:srgbClr val="404040"/>
                </a:solidFill>
                <a:latin typeface="Verdana"/>
                <a:cs typeface="Verdana"/>
              </a:rPr>
              <a:t>4</a:t>
            </a:r>
            <a:r>
              <a:rPr sz="16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404040"/>
                </a:solidFill>
                <a:latin typeface="Verdana"/>
                <a:cs typeface="Verdana"/>
              </a:rPr>
              <a:t>anni</a:t>
            </a:r>
            <a:r>
              <a:rPr sz="16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80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6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5" dirty="0">
                <a:solidFill>
                  <a:srgbClr val="404040"/>
                </a:solidFill>
                <a:latin typeface="Verdana"/>
                <a:cs typeface="Verdana"/>
              </a:rPr>
              <a:t>decorrenza</a:t>
            </a:r>
            <a:r>
              <a:rPr sz="16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35" dirty="0">
                <a:solidFill>
                  <a:srgbClr val="404040"/>
                </a:solidFill>
                <a:latin typeface="Verdana"/>
                <a:cs typeface="Verdana"/>
              </a:rPr>
              <a:t>dal</a:t>
            </a:r>
            <a:r>
              <a:rPr sz="16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it-IT" sz="1600" b="1" spc="-140" dirty="0">
                <a:solidFill>
                  <a:srgbClr val="404040"/>
                </a:solidFill>
                <a:latin typeface="Tahoma"/>
                <a:cs typeface="Tahoma"/>
              </a:rPr>
              <a:t>20</a:t>
            </a:r>
            <a:r>
              <a:rPr sz="1600" b="1" spc="-140" dirty="0">
                <a:solidFill>
                  <a:srgbClr val="404040"/>
                </a:solidFill>
                <a:latin typeface="Tahoma"/>
                <a:cs typeface="Tahoma"/>
              </a:rPr>
              <a:t>/0</a:t>
            </a:r>
            <a:r>
              <a:rPr lang="it-IT" sz="1600" b="1" spc="-140" dirty="0">
                <a:solidFill>
                  <a:srgbClr val="404040"/>
                </a:solidFill>
                <a:latin typeface="Tahoma"/>
                <a:cs typeface="Tahoma"/>
              </a:rPr>
              <a:t>2</a:t>
            </a:r>
            <a:r>
              <a:rPr sz="1600" b="1" spc="-140" dirty="0">
                <a:solidFill>
                  <a:srgbClr val="404040"/>
                </a:solidFill>
                <a:latin typeface="Tahoma"/>
                <a:cs typeface="Tahoma"/>
              </a:rPr>
              <a:t>/202</a:t>
            </a:r>
            <a:r>
              <a:rPr lang="it-IT" sz="1600" b="1" spc="-140" dirty="0">
                <a:solidFill>
                  <a:srgbClr val="404040"/>
                </a:solidFill>
                <a:latin typeface="Tahoma"/>
                <a:cs typeface="Tahoma"/>
              </a:rPr>
              <a:t>4</a:t>
            </a:r>
            <a:endParaRPr sz="1600" dirty="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  <a:spcBef>
                <a:spcPts val="1000"/>
              </a:spcBef>
              <a:tabLst>
                <a:tab pos="755015" algn="l"/>
              </a:tabLst>
            </a:pPr>
            <a:r>
              <a:rPr sz="1250" spc="-105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1600" spc="-20" dirty="0">
                <a:solidFill>
                  <a:srgbClr val="404040"/>
                </a:solidFill>
                <a:latin typeface="Verdana"/>
                <a:cs typeface="Verdana"/>
              </a:rPr>
              <a:t>valore</a:t>
            </a:r>
            <a:r>
              <a:rPr sz="16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-70" dirty="0">
                <a:solidFill>
                  <a:srgbClr val="404040"/>
                </a:solidFill>
                <a:latin typeface="Verdana"/>
                <a:cs typeface="Verdana"/>
              </a:rPr>
              <a:t>massimo</a:t>
            </a:r>
            <a:r>
              <a:rPr sz="16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-55" dirty="0">
                <a:solidFill>
                  <a:srgbClr val="404040"/>
                </a:solidFill>
                <a:latin typeface="Verdana"/>
                <a:cs typeface="Verdana"/>
              </a:rPr>
              <a:t>stimato</a:t>
            </a:r>
            <a:r>
              <a:rPr sz="16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6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-85" dirty="0">
                <a:solidFill>
                  <a:srgbClr val="404040"/>
                </a:solidFill>
                <a:latin typeface="Verdana"/>
                <a:cs typeface="Verdana"/>
              </a:rPr>
              <a:t>Euro</a:t>
            </a:r>
            <a:r>
              <a:rPr sz="16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600" spc="-140" dirty="0">
                <a:solidFill>
                  <a:srgbClr val="404040"/>
                </a:solidFill>
                <a:latin typeface="Verdana"/>
                <a:cs typeface="Verdana"/>
              </a:rPr>
              <a:t>21</a:t>
            </a:r>
            <a:r>
              <a:rPr lang="it-IT" sz="1600" spc="-140" dirty="0">
                <a:solidFill>
                  <a:srgbClr val="404040"/>
                </a:solidFill>
                <a:latin typeface="Verdana"/>
                <a:cs typeface="Verdana"/>
              </a:rPr>
              <a:t>4</a:t>
            </a:r>
            <a:r>
              <a:rPr sz="1600" spc="-14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lang="it-IT" sz="1600" spc="-140" dirty="0">
                <a:solidFill>
                  <a:srgbClr val="404040"/>
                </a:solidFill>
                <a:latin typeface="Verdana"/>
                <a:cs typeface="Verdana"/>
              </a:rPr>
              <a:t>000</a:t>
            </a:r>
            <a:r>
              <a:rPr sz="1600" spc="-140" dirty="0">
                <a:solidFill>
                  <a:srgbClr val="404040"/>
                </a:solidFill>
                <a:latin typeface="Verdana"/>
                <a:cs typeface="Verdana"/>
              </a:rPr>
              <a:t>,00 </a:t>
            </a:r>
            <a:r>
              <a:rPr sz="1600" spc="-340" dirty="0">
                <a:solidFill>
                  <a:srgbClr val="404040"/>
                </a:solidFill>
                <a:latin typeface="Verdana"/>
                <a:cs typeface="Verdana"/>
              </a:rPr>
              <a:t>+  </a:t>
            </a:r>
            <a:r>
              <a:rPr sz="1600" spc="-90" dirty="0">
                <a:solidFill>
                  <a:srgbClr val="404040"/>
                </a:solidFill>
                <a:latin typeface="Verdana"/>
                <a:cs typeface="Verdana"/>
              </a:rPr>
              <a:t>IVA.</a:t>
            </a:r>
            <a:endParaRPr sz="16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9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450" spc="-145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1800" b="1" spc="-35" dirty="0">
                <a:solidFill>
                  <a:srgbClr val="404040"/>
                </a:solidFill>
                <a:latin typeface="Tahoma"/>
                <a:cs typeface="Tahoma"/>
              </a:rPr>
              <a:t>CIG:</a:t>
            </a:r>
            <a:r>
              <a:rPr sz="1800" b="1" spc="-10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it-IT" b="1" spc="-135" dirty="0">
                <a:solidFill>
                  <a:srgbClr val="404040"/>
                </a:solidFill>
                <a:latin typeface="Tahoma"/>
                <a:cs typeface="Tahoma"/>
              </a:rPr>
              <a:t>A043836BE3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670047"/>
            <a:ext cx="4037329" cy="4188460"/>
            <a:chOff x="0" y="2670047"/>
            <a:chExt cx="4037329" cy="41884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670047"/>
              <a:ext cx="4037075" cy="418794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892552"/>
              <a:ext cx="1522475" cy="2365248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09076" y="1676400"/>
            <a:ext cx="2819400" cy="28194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000238" y="0"/>
            <a:ext cx="1603247" cy="11430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57843" y="6142309"/>
            <a:ext cx="896111" cy="715688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10412526" y="0"/>
            <a:ext cx="743585" cy="1200150"/>
            <a:chOff x="10412526" y="0"/>
            <a:chExt cx="743585" cy="1200150"/>
          </a:xfrm>
        </p:grpSpPr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412526" y="13484"/>
              <a:ext cx="743191" cy="118666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0437875" y="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6858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685800" y="11430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F5A3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54380" y="258064"/>
            <a:ext cx="739711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475" dirty="0">
                <a:solidFill>
                  <a:srgbClr val="000000"/>
                </a:solidFill>
              </a:rPr>
              <a:t>LISTINO</a:t>
            </a:r>
            <a:r>
              <a:rPr sz="4200" spc="-315" dirty="0">
                <a:solidFill>
                  <a:srgbClr val="000000"/>
                </a:solidFill>
              </a:rPr>
              <a:t> </a:t>
            </a:r>
            <a:r>
              <a:rPr sz="4200" spc="-285" dirty="0">
                <a:solidFill>
                  <a:srgbClr val="000000"/>
                </a:solidFill>
              </a:rPr>
              <a:t>PRODOTTI</a:t>
            </a:r>
            <a:r>
              <a:rPr sz="4200" spc="-325" dirty="0">
                <a:solidFill>
                  <a:srgbClr val="000000"/>
                </a:solidFill>
              </a:rPr>
              <a:t> </a:t>
            </a:r>
            <a:r>
              <a:rPr sz="4200" spc="-405" dirty="0">
                <a:solidFill>
                  <a:srgbClr val="000000"/>
                </a:solidFill>
              </a:rPr>
              <a:t>EDITORIALI</a:t>
            </a:r>
            <a:endParaRPr sz="4200"/>
          </a:p>
        </p:txBody>
      </p:sp>
      <p:graphicFrame>
        <p:nvGraphicFramePr>
          <p:cNvPr id="12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964230"/>
              </p:ext>
            </p:extLst>
          </p:nvPr>
        </p:nvGraphicFramePr>
        <p:xfrm>
          <a:off x="669251" y="1156461"/>
          <a:ext cx="8947150" cy="5508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PRODOTTI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5A30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PREZZ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UNITARIO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5A3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9999">
                <a:tc>
                  <a:txBody>
                    <a:bodyPr/>
                    <a:lstStyle/>
                    <a:p>
                      <a:pPr marL="91440">
                        <a:lnSpc>
                          <a:spcPts val="1315"/>
                        </a:lnSpc>
                        <a:spcBef>
                          <a:spcPts val="340"/>
                        </a:spcBef>
                      </a:pPr>
                      <a:r>
                        <a:rPr sz="1100" b="1" spc="-80" dirty="0">
                          <a:latin typeface="Tahoma"/>
                          <a:cs typeface="Tahoma"/>
                        </a:rPr>
                        <a:t>Libri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4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65" dirty="0">
                          <a:latin typeface="Tahoma"/>
                          <a:cs typeface="Tahoma"/>
                        </a:rPr>
                        <a:t>riviste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pubblicazione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6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stampa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di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40" dirty="0">
                          <a:latin typeface="Tahoma"/>
                          <a:cs typeface="Tahoma"/>
                        </a:rPr>
                        <a:t>formato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15" dirty="0">
                          <a:latin typeface="Tahoma"/>
                          <a:cs typeface="Tahoma"/>
                        </a:rPr>
                        <a:t>cm.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15x21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15"/>
                        </a:lnSpc>
                      </a:pPr>
                      <a:r>
                        <a:rPr sz="1100" spc="-25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anc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nero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color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)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Forma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o: </a:t>
                      </a:r>
                      <a:r>
                        <a:rPr sz="1100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cm.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15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x21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ne: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160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erno: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1/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1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colore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-155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20" dirty="0">
                          <a:latin typeface="Verdana"/>
                          <a:cs typeface="Verdana"/>
                        </a:rPr>
                        <a:t>Carta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interno: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45" dirty="0">
                          <a:latin typeface="Verdana"/>
                          <a:cs typeface="Verdana"/>
                        </a:rPr>
                        <a:t>uso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5" dirty="0">
                          <a:latin typeface="Verdana"/>
                          <a:cs typeface="Verdana"/>
                        </a:rPr>
                        <a:t>mano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avorio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75" dirty="0">
                          <a:latin typeface="Verdana"/>
                          <a:cs typeface="Verdana"/>
                        </a:rPr>
                        <a:t>da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100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gr.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coper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4/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colori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ficatura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opaca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Carta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copert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opaca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anc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30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gr.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lega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ura:</a:t>
                      </a:r>
                      <a:r>
                        <a:rPr sz="1100" spc="1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refe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brossura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Stampa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1/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colore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 marR="98425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acquisto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35" dirty="0">
                          <a:latin typeface="Verdana"/>
                          <a:cs typeface="Verdana"/>
                        </a:rPr>
                        <a:t>=  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200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complessivi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3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60" dirty="0">
                          <a:latin typeface="Tahoma"/>
                          <a:cs typeface="Tahoma"/>
                        </a:rPr>
                        <a:t>(IVA</a:t>
                      </a:r>
                      <a:r>
                        <a:rPr sz="11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assolta </a:t>
                      </a:r>
                      <a:r>
                        <a:rPr sz="1100" b="1" spc="-30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dall'editore)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 marR="311785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Verdana"/>
                          <a:cs typeface="Verdana"/>
                        </a:rPr>
                        <a:t>oppure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contributo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conto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esercizio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35" dirty="0">
                          <a:latin typeface="Verdana"/>
                          <a:cs typeface="Verdana"/>
                        </a:rPr>
                        <a:t>=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2.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73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(con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50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25" dirty="0">
                          <a:latin typeface="Tahoma"/>
                          <a:cs typeface="Tahoma"/>
                        </a:rPr>
                        <a:t>copie </a:t>
                      </a:r>
                      <a:r>
                        <a:rPr sz="1100" b="1" spc="-3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omaggio)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Stampa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4/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colori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acquisto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35" dirty="0">
                          <a:latin typeface="Verdana"/>
                          <a:cs typeface="Verdana"/>
                        </a:rPr>
                        <a:t>=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200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complessivi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3.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85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60" dirty="0">
                          <a:latin typeface="Tahoma"/>
                          <a:cs typeface="Tahoma"/>
                        </a:rPr>
                        <a:t>(IVA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assolta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spc="-35" dirty="0">
                          <a:latin typeface="Tahoma"/>
                          <a:cs typeface="Tahoma"/>
                        </a:rPr>
                        <a:t>dall'editore)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Verdana"/>
                          <a:cs typeface="Verdana"/>
                        </a:rPr>
                        <a:t>oppure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contributo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conto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esercizio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35" dirty="0">
                          <a:latin typeface="Verdana"/>
                          <a:cs typeface="Verdana"/>
                        </a:rPr>
                        <a:t>=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3.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15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(con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50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25" dirty="0">
                          <a:latin typeface="Tahoma"/>
                          <a:cs typeface="Tahoma"/>
                        </a:rPr>
                        <a:t>copie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Tahoma"/>
                          <a:cs typeface="Tahoma"/>
                        </a:rPr>
                        <a:t>omaggio)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7840">
                <a:tc>
                  <a:txBody>
                    <a:bodyPr/>
                    <a:lstStyle/>
                    <a:p>
                      <a:pPr marL="91440">
                        <a:lnSpc>
                          <a:spcPts val="1315"/>
                        </a:lnSpc>
                        <a:spcBef>
                          <a:spcPts val="340"/>
                        </a:spcBef>
                      </a:pPr>
                      <a:r>
                        <a:rPr sz="1100" b="1" spc="-80" dirty="0">
                          <a:latin typeface="Tahoma"/>
                          <a:cs typeface="Tahoma"/>
                        </a:rPr>
                        <a:t>Libri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4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65" dirty="0">
                          <a:latin typeface="Tahoma"/>
                          <a:cs typeface="Tahoma"/>
                        </a:rPr>
                        <a:t>riviste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-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pubblicazione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6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stampa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di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40" dirty="0">
                          <a:latin typeface="Tahoma"/>
                          <a:cs typeface="Tahoma"/>
                        </a:rPr>
                        <a:t>formato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15" dirty="0">
                          <a:latin typeface="Tahoma"/>
                          <a:cs typeface="Tahoma"/>
                        </a:rPr>
                        <a:t>cm.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17x24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15"/>
                        </a:lnSpc>
                      </a:pPr>
                      <a:r>
                        <a:rPr sz="1100" spc="-25" dirty="0">
                          <a:latin typeface="Verdana"/>
                          <a:cs typeface="Verdana"/>
                        </a:rPr>
                        <a:t>(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anc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nero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color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)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Forma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o: </a:t>
                      </a:r>
                      <a:r>
                        <a:rPr sz="1100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cm.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17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x24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ne: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160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-155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Stampa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interno:</a:t>
                      </a:r>
                      <a:r>
                        <a:rPr sz="1100" spc="2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8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1/1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colore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8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4/4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colori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Carta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erno: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us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mano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10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gr.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coper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4/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colori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ficatura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opaca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Carta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copert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opaca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anc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30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gr.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lega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ura:</a:t>
                      </a:r>
                      <a:r>
                        <a:rPr sz="1100" spc="1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refe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brossura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F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Stampa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1/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1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colore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acquisto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35" dirty="0">
                          <a:latin typeface="Verdana"/>
                          <a:cs typeface="Verdana"/>
                        </a:rPr>
                        <a:t>=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200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complessivi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3.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42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60" dirty="0">
                          <a:latin typeface="Tahoma"/>
                          <a:cs typeface="Tahoma"/>
                        </a:rPr>
                        <a:t>(IVA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assolta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spc="-35" dirty="0">
                          <a:latin typeface="Tahoma"/>
                          <a:cs typeface="Tahoma"/>
                        </a:rPr>
                        <a:t>dall'editore)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Verdana"/>
                          <a:cs typeface="Verdana"/>
                        </a:rPr>
                        <a:t>oppure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contributo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conto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esercizio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35" dirty="0">
                          <a:latin typeface="Verdana"/>
                          <a:cs typeface="Verdana"/>
                        </a:rPr>
                        <a:t>=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2.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94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(con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50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25" dirty="0">
                          <a:latin typeface="Tahoma"/>
                          <a:cs typeface="Tahoma"/>
                        </a:rPr>
                        <a:t>copie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Tahoma"/>
                          <a:cs typeface="Tahoma"/>
                        </a:rPr>
                        <a:t>omaggio)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Stampa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4/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4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colori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acquisto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35" dirty="0">
                          <a:latin typeface="Verdana"/>
                          <a:cs typeface="Verdana"/>
                        </a:rPr>
                        <a:t>=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200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complessivi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4.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38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60" dirty="0">
                          <a:latin typeface="Tahoma"/>
                          <a:cs typeface="Tahoma"/>
                        </a:rPr>
                        <a:t>(IVA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35" dirty="0">
                          <a:latin typeface="Tahoma"/>
                          <a:cs typeface="Tahoma"/>
                        </a:rPr>
                        <a:t>assolta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spc="-35" dirty="0">
                          <a:latin typeface="Tahoma"/>
                          <a:cs typeface="Tahoma"/>
                        </a:rPr>
                        <a:t>dall'editore)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spc="10" dirty="0">
                          <a:latin typeface="Verdana"/>
                          <a:cs typeface="Verdana"/>
                        </a:rPr>
                        <a:t>oppure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contributo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30" dirty="0">
                          <a:latin typeface="Verdana"/>
                          <a:cs typeface="Verdana"/>
                        </a:rPr>
                        <a:t>conto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esercizio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235" dirty="0">
                          <a:latin typeface="Verdana"/>
                          <a:cs typeface="Verdana"/>
                        </a:rPr>
                        <a:t>=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3.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57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(con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50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25" dirty="0">
                          <a:latin typeface="Tahoma"/>
                          <a:cs typeface="Tahoma"/>
                        </a:rPr>
                        <a:t>copie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spc="-5" dirty="0">
                          <a:latin typeface="Tahoma"/>
                          <a:cs typeface="Tahoma"/>
                        </a:rPr>
                        <a:t>omaggio)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0187">
                <a:tc>
                  <a:txBody>
                    <a:bodyPr/>
                    <a:lstStyle/>
                    <a:p>
                      <a:pPr marL="91440">
                        <a:lnSpc>
                          <a:spcPts val="1315"/>
                        </a:lnSpc>
                        <a:spcBef>
                          <a:spcPts val="340"/>
                        </a:spcBef>
                      </a:pPr>
                      <a:r>
                        <a:rPr sz="1100" b="1" spc="-5" dirty="0">
                          <a:latin typeface="Tahoma"/>
                          <a:cs typeface="Tahoma"/>
                        </a:rPr>
                        <a:t>Pubblicazion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istituzionali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Ateneo</a:t>
                      </a:r>
                      <a:endParaRPr sz="11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ts val="1315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Forma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o: </a:t>
                      </a:r>
                      <a:r>
                        <a:rPr sz="1100" spc="-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cm.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20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x28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ne: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96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gra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ci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abe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le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amp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erno: </a:t>
                      </a:r>
                      <a:r>
                        <a:rPr sz="1100" spc="-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4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/4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colori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Carta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erno: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opaca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anc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13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gr.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am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coper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4/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colori</a:t>
                      </a:r>
                      <a:r>
                        <a:rPr sz="11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+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ficatura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opaca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 marR="375285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Carta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copert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na: </a:t>
                      </a:r>
                      <a:r>
                        <a:rPr sz="1100" spc="-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pa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na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opaca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anc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30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0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gr</a:t>
                      </a:r>
                      <a:r>
                        <a:rPr sz="1100" spc="-15" dirty="0">
                          <a:latin typeface="Verdana"/>
                          <a:cs typeface="Verdana"/>
                        </a:rPr>
                        <a:t>.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con 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antine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8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10" dirty="0">
                          <a:latin typeface="Verdana"/>
                          <a:cs typeface="Verdana"/>
                        </a:rPr>
                        <a:t>pieno</a:t>
                      </a:r>
                      <a:endParaRPr sz="11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Verdana"/>
                          <a:cs typeface="Verdana"/>
                        </a:rPr>
                        <a:t>_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lega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ura:</a:t>
                      </a:r>
                      <a:r>
                        <a:rPr sz="1100" spc="1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1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fi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1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refe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5" dirty="0">
                          <a:latin typeface="Verdana"/>
                          <a:cs typeface="Verdana"/>
                        </a:rPr>
                        <a:t>brossura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spc="-5" dirty="0">
                          <a:latin typeface="Verdana"/>
                          <a:cs typeface="Verdana"/>
                        </a:rPr>
                        <a:t>acquisto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5" dirty="0">
                          <a:latin typeface="Verdana"/>
                          <a:cs typeface="Verdana"/>
                        </a:rPr>
                        <a:t>copie:</a:t>
                      </a:r>
                      <a:r>
                        <a:rPr sz="11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0" dirty="0">
                          <a:latin typeface="Verdana"/>
                          <a:cs typeface="Verdana"/>
                        </a:rPr>
                        <a:t>1.000</a:t>
                      </a:r>
                      <a:r>
                        <a:rPr sz="11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45" dirty="0">
                          <a:latin typeface="Verdana"/>
                          <a:cs typeface="Verdana"/>
                        </a:rPr>
                        <a:t>copie</a:t>
                      </a:r>
                      <a:r>
                        <a:rPr sz="11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10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1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spc="-30" dirty="0">
                          <a:latin typeface="Verdana"/>
                          <a:cs typeface="Verdana"/>
                        </a:rPr>
                        <a:t>complessivi</a:t>
                      </a:r>
                      <a:r>
                        <a:rPr sz="11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8.</a:t>
                      </a:r>
                      <a:r>
                        <a:rPr lang="it-IT" sz="1100" b="1" spc="-85" dirty="0">
                          <a:latin typeface="Tahoma"/>
                          <a:cs typeface="Tahoma"/>
                        </a:rPr>
                        <a:t>98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65" dirty="0">
                          <a:latin typeface="Tahoma"/>
                          <a:cs typeface="Tahoma"/>
                        </a:rPr>
                        <a:t>(+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IVA</a:t>
                      </a:r>
                      <a:r>
                        <a:rPr sz="11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al</a:t>
                      </a:r>
                      <a:endParaRPr sz="1100" dirty="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100" b="1" spc="-190" dirty="0">
                          <a:latin typeface="Tahoma"/>
                          <a:cs typeface="Tahoma"/>
                        </a:rPr>
                        <a:t>4%)</a:t>
                      </a:r>
                      <a:endParaRPr sz="1100" dirty="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670047"/>
            <a:ext cx="4037329" cy="4188460"/>
            <a:chOff x="0" y="2670047"/>
            <a:chExt cx="4037329" cy="41884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670047"/>
              <a:ext cx="4037075" cy="418794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2892552"/>
              <a:ext cx="1522475" cy="2365248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609076" y="1676400"/>
            <a:ext cx="2819400" cy="28194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000238" y="0"/>
            <a:ext cx="1603247" cy="11430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57843" y="6142309"/>
            <a:ext cx="896111" cy="715688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10412526" y="0"/>
            <a:ext cx="743585" cy="1200150"/>
            <a:chOff x="10412526" y="0"/>
            <a:chExt cx="743585" cy="1200150"/>
          </a:xfrm>
        </p:grpSpPr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412526" y="13484"/>
              <a:ext cx="743191" cy="118666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0437875" y="0"/>
              <a:ext cx="685800" cy="1143000"/>
            </a:xfrm>
            <a:custGeom>
              <a:avLst/>
              <a:gdLst/>
              <a:ahLst/>
              <a:cxnLst/>
              <a:rect l="l" t="t" r="r" b="b"/>
              <a:pathLst>
                <a:path w="685800" h="1143000">
                  <a:moveTo>
                    <a:pt x="685800" y="0"/>
                  </a:moveTo>
                  <a:lnTo>
                    <a:pt x="0" y="0"/>
                  </a:lnTo>
                  <a:lnTo>
                    <a:pt x="0" y="1143000"/>
                  </a:lnTo>
                  <a:lnTo>
                    <a:pt x="685800" y="1143000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rgbClr val="F5A30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754380" y="258064"/>
            <a:ext cx="6604634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475" dirty="0">
                <a:solidFill>
                  <a:srgbClr val="000000"/>
                </a:solidFill>
              </a:rPr>
              <a:t>LISTINO</a:t>
            </a:r>
            <a:r>
              <a:rPr sz="4200" spc="-315" dirty="0">
                <a:solidFill>
                  <a:srgbClr val="000000"/>
                </a:solidFill>
              </a:rPr>
              <a:t> </a:t>
            </a:r>
            <a:r>
              <a:rPr sz="4200" spc="-605" dirty="0">
                <a:solidFill>
                  <a:srgbClr val="000000"/>
                </a:solidFill>
              </a:rPr>
              <a:t>SERVIZ</a:t>
            </a:r>
            <a:r>
              <a:rPr sz="4200" spc="-400" dirty="0">
                <a:solidFill>
                  <a:srgbClr val="000000"/>
                </a:solidFill>
              </a:rPr>
              <a:t>I</a:t>
            </a:r>
            <a:r>
              <a:rPr sz="4200" spc="-315" dirty="0">
                <a:solidFill>
                  <a:srgbClr val="000000"/>
                </a:solidFill>
              </a:rPr>
              <a:t> </a:t>
            </a:r>
            <a:r>
              <a:rPr sz="4200" spc="-360" dirty="0">
                <a:solidFill>
                  <a:srgbClr val="000000"/>
                </a:solidFill>
              </a:rPr>
              <a:t>EDITORIA</a:t>
            </a:r>
            <a:r>
              <a:rPr sz="4200" spc="-330" dirty="0">
                <a:solidFill>
                  <a:srgbClr val="000000"/>
                </a:solidFill>
              </a:rPr>
              <a:t>L</a:t>
            </a:r>
            <a:r>
              <a:rPr sz="4200" spc="-819" dirty="0">
                <a:solidFill>
                  <a:srgbClr val="000000"/>
                </a:solidFill>
              </a:rPr>
              <a:t>I</a:t>
            </a:r>
            <a:endParaRPr sz="4200"/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669251" y="1431797"/>
          <a:ext cx="8947150" cy="2542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17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PRODOTTI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5A30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PREZZ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UNITARIO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5A3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Servizi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redazione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10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,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pa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gina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(+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IVA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%)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6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Servizi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revisione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edito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riale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FE7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20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,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pa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gina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(+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IVA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%)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Servizi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impaginazione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tc>
                  <a:txBody>
                    <a:bodyPr/>
                    <a:lstStyle/>
                    <a:p>
                      <a:pPr marL="13144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4,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pa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gina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(+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IVA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%)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Servizi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tra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duzione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FE7"/>
                    </a:solidFill>
                  </a:tcPr>
                </a:tc>
                <a:tc>
                  <a:txBody>
                    <a:bodyPr/>
                    <a:lstStyle/>
                    <a:p>
                      <a:pPr marL="129539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dirty="0">
                          <a:latin typeface="Tahoma"/>
                          <a:cs typeface="Tahoma"/>
                        </a:rPr>
                        <a:t>€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35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,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0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car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t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ell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(+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V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A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a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2</a:t>
                      </a:r>
                      <a:r>
                        <a:rPr sz="1100" b="1" dirty="0">
                          <a:latin typeface="Tahoma"/>
                          <a:cs typeface="Tahoma"/>
                        </a:rPr>
                        <a:t>%)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3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spc="-65" dirty="0">
                          <a:latin typeface="Tahoma"/>
                          <a:cs typeface="Tahoma"/>
                        </a:rPr>
                        <a:t>Servizi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5" dirty="0">
                          <a:latin typeface="Tahoma"/>
                          <a:cs typeface="Tahoma"/>
                        </a:rPr>
                        <a:t>di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progettazione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grafica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9230" indent="38100" algn="just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1100" b="1" spc="-90" dirty="0">
                          <a:latin typeface="Tahoma"/>
                          <a:cs typeface="Tahoma"/>
                        </a:rPr>
                        <a:t>€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650,00 </a:t>
                      </a:r>
                      <a:r>
                        <a:rPr sz="1100" b="1" spc="-165" dirty="0">
                          <a:latin typeface="Tahoma"/>
                          <a:cs typeface="Tahoma"/>
                        </a:rPr>
                        <a:t>(+</a:t>
                      </a:r>
                      <a:r>
                        <a:rPr sz="1100" b="1" spc="-1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IVA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al </a:t>
                      </a:r>
                      <a:r>
                        <a:rPr sz="1100" b="1" spc="-165" dirty="0">
                          <a:latin typeface="Tahoma"/>
                          <a:cs typeface="Tahoma"/>
                        </a:rPr>
                        <a:t>22%)</a:t>
                      </a:r>
                      <a:r>
                        <a:rPr sz="1100" b="1" spc="-1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per 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progettazione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della 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copertina </a:t>
                      </a:r>
                      <a:r>
                        <a:rPr sz="1100" b="1" spc="45" dirty="0">
                          <a:latin typeface="Tahoma"/>
                          <a:cs typeface="Tahoma"/>
                        </a:rPr>
                        <a:t>e </a:t>
                      </a:r>
                      <a:r>
                        <a:rPr sz="1100" b="1" spc="-90" dirty="0">
                          <a:latin typeface="Tahoma"/>
                          <a:cs typeface="Tahoma"/>
                        </a:rPr>
                        <a:t>€ </a:t>
                      </a:r>
                      <a:r>
                        <a:rPr sz="1100" b="1" spc="-8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80" dirty="0">
                          <a:latin typeface="Tahoma"/>
                          <a:cs typeface="Tahoma"/>
                        </a:rPr>
                        <a:t>1.500,00 </a:t>
                      </a:r>
                      <a:r>
                        <a:rPr sz="1100" b="1" spc="-165" dirty="0">
                          <a:latin typeface="Tahoma"/>
                          <a:cs typeface="Tahoma"/>
                        </a:rPr>
                        <a:t>(+</a:t>
                      </a:r>
                      <a:r>
                        <a:rPr sz="1100" b="1" spc="-1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IVA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al </a:t>
                      </a:r>
                      <a:r>
                        <a:rPr sz="1100" b="1" spc="-165" dirty="0">
                          <a:latin typeface="Tahoma"/>
                          <a:cs typeface="Tahoma"/>
                        </a:rPr>
                        <a:t>22%)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per </a:t>
                      </a:r>
                      <a:r>
                        <a:rPr sz="1100" b="1" spc="-30" dirty="0">
                          <a:latin typeface="Tahoma"/>
                          <a:cs typeface="Tahoma"/>
                        </a:rPr>
                        <a:t>progettazione </a:t>
                      </a:r>
                      <a:r>
                        <a:rPr sz="1100" b="1" spc="-10" dirty="0">
                          <a:latin typeface="Tahoma"/>
                          <a:cs typeface="Tahoma"/>
                        </a:rPr>
                        <a:t>delle </a:t>
                      </a:r>
                      <a:r>
                        <a:rPr sz="1100" b="1" spc="5" dirty="0">
                          <a:latin typeface="Tahoma"/>
                          <a:cs typeface="Tahoma"/>
                        </a:rPr>
                        <a:t>pagine </a:t>
                      </a:r>
                      <a:r>
                        <a:rPr sz="1100" b="1" spc="-50" dirty="0">
                          <a:latin typeface="Tahoma"/>
                          <a:cs typeface="Tahoma"/>
                        </a:rPr>
                        <a:t>interne </a:t>
                      </a:r>
                      <a:r>
                        <a:rPr sz="1100" b="1" spc="-4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45" dirty="0">
                          <a:latin typeface="Tahoma"/>
                          <a:cs typeface="Tahoma"/>
                        </a:rPr>
                        <a:t>e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5" dirty="0">
                          <a:latin typeface="Tahoma"/>
                          <a:cs typeface="Tahoma"/>
                        </a:rPr>
                        <a:t>della</a:t>
                      </a:r>
                      <a:r>
                        <a:rPr sz="11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100" b="1" spc="-15" dirty="0">
                          <a:latin typeface="Tahoma"/>
                          <a:cs typeface="Tahoma"/>
                        </a:rPr>
                        <a:t>copertina</a:t>
                      </a:r>
                      <a:endParaRPr sz="1100">
                        <a:latin typeface="Tahoma"/>
                        <a:cs typeface="Tahoma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A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677" y="1015491"/>
            <a:ext cx="53447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ACQ</a:t>
            </a:r>
            <a:r>
              <a:rPr spc="165" dirty="0"/>
              <a:t>U</a:t>
            </a:r>
            <a:r>
              <a:rPr spc="-280" dirty="0"/>
              <a:t>ISTO/ORDIN</a:t>
            </a:r>
            <a:r>
              <a:rPr spc="-275" dirty="0"/>
              <a:t>E</a:t>
            </a:r>
            <a:r>
              <a:rPr spc="-260" dirty="0"/>
              <a:t> </a:t>
            </a:r>
            <a:r>
              <a:rPr spc="-495" dirty="0"/>
              <a:t>LIBRI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5039" y="2947670"/>
            <a:ext cx="9707880" cy="975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795" algn="r">
              <a:lnSpc>
                <a:spcPct val="100000"/>
              </a:lnSpc>
              <a:spcBef>
                <a:spcPts val="100"/>
              </a:spcBef>
              <a:tabLst>
                <a:tab pos="405765" algn="l"/>
              </a:tabLst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Si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configura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quando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l’Università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acquista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dall’editore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60" dirty="0">
                <a:solidFill>
                  <a:srgbClr val="404040"/>
                </a:solidFill>
                <a:latin typeface="Tahoma"/>
                <a:cs typeface="Tahoma"/>
              </a:rPr>
              <a:t>volumi</a:t>
            </a:r>
            <a:r>
              <a:rPr sz="1800" b="1" spc="-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10" dirty="0">
                <a:solidFill>
                  <a:srgbClr val="404040"/>
                </a:solidFill>
                <a:latin typeface="Tahoma"/>
                <a:cs typeface="Tahoma"/>
              </a:rPr>
              <a:t>già</a:t>
            </a:r>
            <a:r>
              <a:rPr sz="1800" b="1" spc="-1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ahoma"/>
                <a:cs typeface="Tahoma"/>
              </a:rPr>
              <a:t>pubblicati</a:t>
            </a:r>
            <a:r>
              <a:rPr sz="1800" b="1" spc="-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ordina</a:t>
            </a:r>
            <a:endParaRPr sz="1800">
              <a:latin typeface="Verdana"/>
              <a:cs typeface="Verdana"/>
            </a:endParaRPr>
          </a:p>
          <a:p>
            <a:pPr marR="5080" algn="r">
              <a:lnSpc>
                <a:spcPct val="100000"/>
              </a:lnSpc>
            </a:pPr>
            <a:r>
              <a:rPr sz="1800" b="1" spc="-60" dirty="0">
                <a:solidFill>
                  <a:srgbClr val="404040"/>
                </a:solidFill>
                <a:latin typeface="Tahoma"/>
                <a:cs typeface="Tahoma"/>
              </a:rPr>
              <a:t>volumi</a:t>
            </a:r>
            <a:r>
              <a:rPr sz="1800" b="1" spc="-2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80" dirty="0">
                <a:solidFill>
                  <a:srgbClr val="404040"/>
                </a:solidFill>
                <a:latin typeface="Tahoma"/>
                <a:cs typeface="Tahoma"/>
              </a:rPr>
              <a:t>da</a:t>
            </a:r>
            <a:r>
              <a:rPr sz="1800" b="1" spc="-2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404040"/>
                </a:solidFill>
                <a:latin typeface="Tahoma"/>
                <a:cs typeface="Tahoma"/>
              </a:rPr>
              <a:t>pubblicare,</a:t>
            </a:r>
            <a:r>
              <a:rPr sz="1800" b="1" spc="-1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finalizzati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alla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didattica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alla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ricerca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tramite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la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loro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diffusione.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tale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fattispecie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404040"/>
                </a:solidFill>
                <a:latin typeface="Verdana"/>
                <a:cs typeface="Verdana"/>
              </a:rPr>
              <a:t>si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prevede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65" dirty="0">
                <a:solidFill>
                  <a:srgbClr val="404040"/>
                </a:solidFill>
                <a:latin typeface="Tahoma"/>
                <a:cs typeface="Tahoma"/>
              </a:rPr>
              <a:t>l’IVA</a:t>
            </a:r>
            <a:r>
              <a:rPr sz="1800" b="1" spc="-1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55" dirty="0">
                <a:solidFill>
                  <a:srgbClr val="404040"/>
                </a:solidFill>
                <a:latin typeface="Tahoma"/>
                <a:cs typeface="Tahoma"/>
              </a:rPr>
              <a:t>assolta</a:t>
            </a:r>
            <a:r>
              <a:rPr sz="1800" b="1" spc="-35" dirty="0">
                <a:solidFill>
                  <a:srgbClr val="404040"/>
                </a:solidFill>
                <a:latin typeface="Tahoma"/>
                <a:cs typeface="Tahoma"/>
              </a:rPr>
              <a:t> dall’editore</a:t>
            </a:r>
            <a:r>
              <a:rPr sz="1800" b="1" spc="-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oppure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l’aliquota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del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305" dirty="0">
                <a:solidFill>
                  <a:srgbClr val="404040"/>
                </a:solidFill>
                <a:latin typeface="Tahoma"/>
                <a:cs typeface="Tahoma"/>
              </a:rPr>
              <a:t>4%</a:t>
            </a:r>
            <a:r>
              <a:rPr sz="1800" spc="-305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677" y="1015491"/>
            <a:ext cx="75787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4" dirty="0"/>
              <a:t>CONTRI</a:t>
            </a:r>
            <a:r>
              <a:rPr spc="-210" dirty="0"/>
              <a:t>B</a:t>
            </a:r>
            <a:r>
              <a:rPr spc="-225" dirty="0"/>
              <a:t>UTO</a:t>
            </a:r>
            <a:r>
              <a:rPr spc="-260" dirty="0"/>
              <a:t> </a:t>
            </a:r>
            <a:r>
              <a:rPr spc="-270" dirty="0"/>
              <a:t>I</a:t>
            </a:r>
            <a:r>
              <a:rPr spc="-470" dirty="0"/>
              <a:t>N</a:t>
            </a:r>
            <a:r>
              <a:rPr spc="-270" dirty="0"/>
              <a:t> </a:t>
            </a:r>
            <a:r>
              <a:rPr spc="55" dirty="0"/>
              <a:t>CONTO</a:t>
            </a:r>
            <a:r>
              <a:rPr spc="-270" dirty="0"/>
              <a:t> </a:t>
            </a:r>
            <a:r>
              <a:rPr spc="-340" dirty="0"/>
              <a:t>E</a:t>
            </a:r>
            <a:r>
              <a:rPr spc="-235" dirty="0"/>
              <a:t>SERC</a:t>
            </a:r>
            <a:r>
              <a:rPr spc="-470" dirty="0"/>
              <a:t>IZIO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5039" y="2895854"/>
            <a:ext cx="97180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tabLst>
                <a:tab pos="418465" algn="l"/>
              </a:tabLst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		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Si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intende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60" dirty="0">
                <a:solidFill>
                  <a:srgbClr val="404040"/>
                </a:solidFill>
                <a:latin typeface="Tahoma"/>
                <a:cs typeface="Tahoma"/>
              </a:rPr>
              <a:t>contributo</a:t>
            </a:r>
            <a:r>
              <a:rPr sz="1800" b="1" spc="-3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quando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l’Università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eroga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un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finanziamento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parziale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totale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copertura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dei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costi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di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pubblicazione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di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un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libro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solo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ai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fini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della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sua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valorizzazione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scientifica.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Per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tale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fattispecie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non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è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prevista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fatturazione </a:t>
            </a:r>
            <a:r>
              <a:rPr sz="1800" spc="125" dirty="0">
                <a:solidFill>
                  <a:srgbClr val="404040"/>
                </a:solidFill>
                <a:latin typeface="Verdana"/>
                <a:cs typeface="Verdana"/>
              </a:rPr>
              <a:t>da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parte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dell’editore,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l’Università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trattiene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alla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fonte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la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b="1" spc="-90" dirty="0">
                <a:solidFill>
                  <a:srgbClr val="404040"/>
                </a:solidFill>
                <a:latin typeface="Tahoma"/>
                <a:cs typeface="Tahoma"/>
              </a:rPr>
              <a:t>ritenuta</a:t>
            </a:r>
            <a:r>
              <a:rPr sz="1800" b="1" spc="-4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5" dirty="0">
                <a:solidFill>
                  <a:srgbClr val="404040"/>
                </a:solidFill>
                <a:latin typeface="Tahoma"/>
                <a:cs typeface="Tahoma"/>
              </a:rPr>
              <a:t>del</a:t>
            </a:r>
            <a:r>
              <a:rPr sz="1800" b="1" spc="-3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275" dirty="0">
                <a:solidFill>
                  <a:srgbClr val="404040"/>
                </a:solidFill>
                <a:latin typeface="Tahoma"/>
                <a:cs typeface="Tahoma"/>
              </a:rPr>
              <a:t>4%.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677" y="1015491"/>
            <a:ext cx="63436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90" dirty="0"/>
              <a:t>PROCEDU</a:t>
            </a:r>
            <a:r>
              <a:rPr spc="-85" dirty="0"/>
              <a:t>R</a:t>
            </a:r>
            <a:r>
              <a:rPr spc="200" dirty="0"/>
              <a:t>A</a:t>
            </a:r>
            <a:r>
              <a:rPr spc="-270" dirty="0"/>
              <a:t> </a:t>
            </a:r>
            <a:r>
              <a:rPr spc="-350" dirty="0"/>
              <a:t>INTER</a:t>
            </a:r>
            <a:r>
              <a:rPr spc="-400" dirty="0"/>
              <a:t>N</a:t>
            </a:r>
            <a:r>
              <a:rPr spc="200" dirty="0"/>
              <a:t>A</a:t>
            </a:r>
            <a:r>
              <a:rPr spc="-295" dirty="0"/>
              <a:t> </a:t>
            </a:r>
            <a:r>
              <a:rPr spc="-440" dirty="0"/>
              <a:t>-</a:t>
            </a:r>
            <a:r>
              <a:rPr spc="-265" dirty="0"/>
              <a:t> UBUY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5039" y="2418536"/>
            <a:ext cx="10040620" cy="221996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100"/>
              </a:spcBef>
              <a:buClr>
                <a:srgbClr val="F5A308"/>
              </a:buClr>
              <a:buSzPct val="80000"/>
              <a:buAutoNum type="arabicPeriod"/>
              <a:tabLst>
                <a:tab pos="469265" algn="l"/>
                <a:tab pos="469900" algn="l"/>
              </a:tabLst>
            </a:pPr>
            <a:r>
              <a:rPr sz="2000" spc="25" dirty="0">
                <a:latin typeface="Verdana"/>
                <a:cs typeface="Verdana"/>
              </a:rPr>
              <a:t>Contatto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55" dirty="0">
                <a:latin typeface="Verdana"/>
                <a:cs typeface="Verdana"/>
              </a:rPr>
              <a:t>il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fornitore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per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condividere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le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specifiche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del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125" dirty="0">
                <a:latin typeface="Verdana"/>
                <a:cs typeface="Verdana"/>
              </a:rPr>
              <a:t>servizio.</a:t>
            </a:r>
            <a:endParaRPr sz="2000">
              <a:latin typeface="Verdana"/>
              <a:cs typeface="Verdana"/>
            </a:endParaRPr>
          </a:p>
          <a:p>
            <a:pPr marL="469900" marR="5080" indent="-457200">
              <a:lnSpc>
                <a:spcPct val="100000"/>
              </a:lnSpc>
              <a:spcBef>
                <a:spcPts val="1005"/>
              </a:spcBef>
              <a:buClr>
                <a:srgbClr val="F5A308"/>
              </a:buClr>
              <a:buSzPct val="80000"/>
              <a:buAutoNum type="arabicPeriod"/>
              <a:tabLst>
                <a:tab pos="469265" algn="l"/>
                <a:tab pos="469900" algn="l"/>
              </a:tabLst>
            </a:pPr>
            <a:r>
              <a:rPr sz="2000" spc="25" dirty="0">
                <a:latin typeface="Verdana"/>
                <a:cs typeface="Verdana"/>
              </a:rPr>
              <a:t>Contatto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155" dirty="0">
                <a:latin typeface="Verdana"/>
                <a:cs typeface="Verdana"/>
              </a:rPr>
              <a:t>il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REA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referente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per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gli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acquisti</a:t>
            </a:r>
            <a:r>
              <a:rPr sz="2000" spc="-130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della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mia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25" dirty="0">
                <a:latin typeface="Verdana"/>
                <a:cs typeface="Verdana"/>
              </a:rPr>
              <a:t>struttura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105" dirty="0">
                <a:latin typeface="Verdana"/>
                <a:cs typeface="Verdana"/>
              </a:rPr>
              <a:t>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chiedo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inserire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una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RDA:</a:t>
            </a:r>
            <a:endParaRPr sz="2000"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1670"/>
              </a:spcBef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</a:t>
            </a:r>
            <a:r>
              <a:rPr sz="1450" spc="225" dirty="0">
                <a:solidFill>
                  <a:srgbClr val="F5A308"/>
                </a:solidFill>
                <a:latin typeface="Lucida Sans Unicode"/>
                <a:cs typeface="Lucida Sans Unicode"/>
              </a:rPr>
              <a:t> </a:t>
            </a:r>
            <a:r>
              <a:rPr sz="1800" spc="20" dirty="0">
                <a:latin typeface="Verdana"/>
                <a:cs typeface="Verdana"/>
              </a:rPr>
              <a:t>Cat.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Merc.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livello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1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385" dirty="0">
                <a:latin typeface="Verdana"/>
                <a:cs typeface="Verdana"/>
              </a:rPr>
              <a:t>=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b="1" spc="-145" dirty="0">
                <a:latin typeface="Tahoma"/>
                <a:cs typeface="Tahoma"/>
              </a:rPr>
              <a:t>1250</a:t>
            </a:r>
            <a:r>
              <a:rPr sz="1800" b="1" spc="-10" dirty="0">
                <a:latin typeface="Tahoma"/>
                <a:cs typeface="Tahoma"/>
              </a:rPr>
              <a:t> </a:t>
            </a:r>
            <a:r>
              <a:rPr sz="1800" b="1" spc="-25" dirty="0">
                <a:latin typeface="Tahoma"/>
                <a:cs typeface="Tahoma"/>
              </a:rPr>
              <a:t>-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05" dirty="0">
                <a:latin typeface="Tahoma"/>
                <a:cs typeface="Tahoma"/>
              </a:rPr>
              <a:t>Servizi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35" dirty="0">
                <a:latin typeface="Tahoma"/>
                <a:cs typeface="Tahoma"/>
              </a:rPr>
              <a:t>di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b="1" spc="-50" dirty="0">
                <a:latin typeface="Tahoma"/>
                <a:cs typeface="Tahoma"/>
              </a:rPr>
              <a:t>editoria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80" dirty="0">
                <a:latin typeface="Tahoma"/>
                <a:cs typeface="Tahoma"/>
              </a:rPr>
              <a:t>e</a:t>
            </a:r>
            <a:r>
              <a:rPr sz="1800" b="1" spc="-30" dirty="0">
                <a:latin typeface="Tahoma"/>
                <a:cs typeface="Tahoma"/>
              </a:rPr>
              <a:t> </a:t>
            </a:r>
            <a:r>
              <a:rPr sz="1800" b="1" spc="-20" dirty="0">
                <a:latin typeface="Tahoma"/>
                <a:cs typeface="Tahoma"/>
              </a:rPr>
              <a:t>stampa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 </a:t>
            </a:r>
            <a:r>
              <a:rPr sz="1450" spc="65" dirty="0">
                <a:solidFill>
                  <a:srgbClr val="F5A308"/>
                </a:solidFill>
                <a:latin typeface="Lucida Sans Unicode"/>
                <a:cs typeface="Lucida Sans Unicode"/>
              </a:rPr>
              <a:t> </a:t>
            </a:r>
            <a:r>
              <a:rPr sz="1800" spc="20" dirty="0">
                <a:latin typeface="Verdana"/>
                <a:cs typeface="Verdana"/>
              </a:rPr>
              <a:t>Cat.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Merc.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livell</a:t>
            </a:r>
            <a:r>
              <a:rPr sz="1800" spc="-90" dirty="0">
                <a:latin typeface="Verdana"/>
                <a:cs typeface="Verdana"/>
              </a:rPr>
              <a:t>o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2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85" dirty="0">
                <a:latin typeface="Verdana"/>
                <a:cs typeface="Verdana"/>
              </a:rPr>
              <a:t>=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b="1" spc="-145" dirty="0">
                <a:latin typeface="Tahoma"/>
                <a:cs typeface="Tahoma"/>
              </a:rPr>
              <a:t>351</a:t>
            </a:r>
            <a:r>
              <a:rPr sz="1800" b="1" spc="-140" dirty="0">
                <a:latin typeface="Tahoma"/>
                <a:cs typeface="Tahoma"/>
              </a:rPr>
              <a:t>0</a:t>
            </a:r>
            <a:r>
              <a:rPr sz="1800" b="1" spc="-10" dirty="0">
                <a:latin typeface="Tahoma"/>
                <a:cs typeface="Tahoma"/>
              </a:rPr>
              <a:t> </a:t>
            </a:r>
            <a:r>
              <a:rPr sz="1800" b="1" spc="-25" dirty="0">
                <a:latin typeface="Tahoma"/>
                <a:cs typeface="Tahoma"/>
              </a:rPr>
              <a:t>-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114" dirty="0">
                <a:latin typeface="Tahoma"/>
                <a:cs typeface="Tahoma"/>
              </a:rPr>
              <a:t>Serviz</a:t>
            </a:r>
            <a:r>
              <a:rPr sz="1800" b="1" spc="-65" dirty="0">
                <a:latin typeface="Tahoma"/>
                <a:cs typeface="Tahoma"/>
              </a:rPr>
              <a:t>i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65" dirty="0">
                <a:latin typeface="Tahoma"/>
                <a:cs typeface="Tahoma"/>
              </a:rPr>
              <a:t>editoriali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40" dirty="0"/>
              <a:t>ACQUISTO</a:t>
            </a:r>
            <a:r>
              <a:rPr spc="-270" dirty="0"/>
              <a:t> </a:t>
            </a:r>
            <a:r>
              <a:rPr spc="-340" dirty="0"/>
              <a:t>PRODOTTI/SERVIZI</a:t>
            </a:r>
            <a:r>
              <a:rPr spc="-270" dirty="0"/>
              <a:t> </a:t>
            </a:r>
            <a:r>
              <a:rPr spc="80" dirty="0"/>
              <a:t>NON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677" y="1289811"/>
            <a:ext cx="56324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95" dirty="0">
                <a:solidFill>
                  <a:srgbClr val="EBEBEB"/>
                </a:solidFill>
                <a:latin typeface="Verdana"/>
                <a:cs typeface="Verdana"/>
              </a:rPr>
              <a:t>PRESENTI</a:t>
            </a:r>
            <a:r>
              <a:rPr sz="3600" spc="-270" dirty="0">
                <a:solidFill>
                  <a:srgbClr val="EBEBEB"/>
                </a:solidFill>
                <a:latin typeface="Verdana"/>
                <a:cs typeface="Verdana"/>
              </a:rPr>
              <a:t> </a:t>
            </a:r>
            <a:r>
              <a:rPr sz="3600" spc="200" dirty="0">
                <a:solidFill>
                  <a:srgbClr val="EBEBEB"/>
                </a:solidFill>
                <a:latin typeface="Verdana"/>
                <a:cs typeface="Verdana"/>
              </a:rPr>
              <a:t>A</a:t>
            </a:r>
            <a:r>
              <a:rPr sz="3600" spc="-290" dirty="0">
                <a:solidFill>
                  <a:srgbClr val="EBEBEB"/>
                </a:solidFill>
                <a:latin typeface="Verdana"/>
                <a:cs typeface="Verdana"/>
              </a:rPr>
              <a:t> </a:t>
            </a:r>
            <a:r>
              <a:rPr sz="3600" spc="-405" dirty="0">
                <a:solidFill>
                  <a:srgbClr val="EBEBEB"/>
                </a:solidFill>
                <a:latin typeface="Verdana"/>
                <a:cs typeface="Verdana"/>
              </a:rPr>
              <a:t>LISTINO</a:t>
            </a:r>
            <a:r>
              <a:rPr sz="3600" spc="-280" dirty="0">
                <a:solidFill>
                  <a:srgbClr val="EBEBEB"/>
                </a:solidFill>
                <a:latin typeface="Verdana"/>
                <a:cs typeface="Verdana"/>
              </a:rPr>
              <a:t> </a:t>
            </a:r>
            <a:r>
              <a:rPr sz="3600" spc="-440" dirty="0">
                <a:solidFill>
                  <a:srgbClr val="EBEBEB"/>
                </a:solidFill>
                <a:latin typeface="Verdana"/>
                <a:cs typeface="Verdana"/>
              </a:rPr>
              <a:t>-</a:t>
            </a:r>
            <a:r>
              <a:rPr sz="3600" spc="-260" dirty="0">
                <a:solidFill>
                  <a:srgbClr val="EBEBEB"/>
                </a:solidFill>
                <a:latin typeface="Verdana"/>
                <a:cs typeface="Verdana"/>
              </a:rPr>
              <a:t> </a:t>
            </a:r>
            <a:r>
              <a:rPr sz="3600" spc="-265" dirty="0">
                <a:solidFill>
                  <a:srgbClr val="EBEBEB"/>
                </a:solidFill>
                <a:latin typeface="Verdana"/>
                <a:cs typeface="Verdana"/>
              </a:rPr>
              <a:t>UBUY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5039" y="2418536"/>
            <a:ext cx="9922510" cy="367347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354965" algn="l"/>
              </a:tabLst>
            </a:pPr>
            <a:r>
              <a:rPr sz="1600" spc="-155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2000" spc="55" dirty="0">
                <a:latin typeface="Verdana"/>
                <a:cs typeface="Verdana"/>
              </a:rPr>
              <a:t>Chiedo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155" dirty="0">
                <a:latin typeface="Verdana"/>
                <a:cs typeface="Verdana"/>
              </a:rPr>
              <a:t>i</a:t>
            </a:r>
            <a:r>
              <a:rPr sz="2000" spc="-150" dirty="0">
                <a:latin typeface="Verdana"/>
                <a:cs typeface="Verdana"/>
              </a:rPr>
              <a:t>l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pr</a:t>
            </a:r>
            <a:r>
              <a:rPr sz="2000" spc="-25" dirty="0">
                <a:latin typeface="Verdana"/>
                <a:cs typeface="Verdana"/>
              </a:rPr>
              <a:t>e</a:t>
            </a:r>
            <a:r>
              <a:rPr sz="2000" spc="-45" dirty="0">
                <a:latin typeface="Verdana"/>
                <a:cs typeface="Verdana"/>
              </a:rPr>
              <a:t>ventivo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160" dirty="0">
                <a:latin typeface="Verdana"/>
                <a:cs typeface="Verdana"/>
              </a:rPr>
              <a:t>a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95" dirty="0">
                <a:latin typeface="Verdana"/>
                <a:cs typeface="Verdana"/>
              </a:rPr>
              <a:t>F</a:t>
            </a:r>
            <a:r>
              <a:rPr sz="2000" spc="-95" dirty="0">
                <a:latin typeface="Verdana"/>
                <a:cs typeface="Verdana"/>
              </a:rPr>
              <a:t>.A.</a:t>
            </a:r>
            <a:r>
              <a:rPr sz="2000" spc="-150" dirty="0">
                <a:latin typeface="Verdana"/>
                <a:cs typeface="Verdana"/>
              </a:rPr>
              <a:t>R</a:t>
            </a:r>
            <a:r>
              <a:rPr sz="2000" spc="-185" dirty="0">
                <a:latin typeface="Verdana"/>
                <a:cs typeface="Verdana"/>
              </a:rPr>
              <a:t>.E.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254" dirty="0">
                <a:latin typeface="Verdana"/>
                <a:cs typeface="Verdana"/>
              </a:rPr>
              <a:t>SRL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600" spc="-155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2000" spc="25" dirty="0">
                <a:latin typeface="Verdana"/>
                <a:cs typeface="Verdana"/>
              </a:rPr>
              <a:t>Contatto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55" dirty="0">
                <a:latin typeface="Verdana"/>
                <a:cs typeface="Verdana"/>
              </a:rPr>
              <a:t>il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fornitore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per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condividere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le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10" dirty="0">
                <a:latin typeface="Verdana"/>
                <a:cs typeface="Verdana"/>
              </a:rPr>
              <a:t>specifiche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del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servizio</a:t>
            </a:r>
            <a:endParaRPr sz="20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-155" dirty="0">
                <a:solidFill>
                  <a:srgbClr val="F5A308"/>
                </a:solidFill>
                <a:latin typeface="Lucida Sans Unicode"/>
                <a:cs typeface="Lucida Sans Unicode"/>
              </a:rPr>
              <a:t>▶	</a:t>
            </a:r>
            <a:r>
              <a:rPr sz="2000" spc="25" dirty="0">
                <a:latin typeface="Verdana"/>
                <a:cs typeface="Verdana"/>
              </a:rPr>
              <a:t>Contatto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155" dirty="0">
                <a:latin typeface="Verdana"/>
                <a:cs typeface="Verdana"/>
              </a:rPr>
              <a:t>il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90" dirty="0">
                <a:latin typeface="Verdana"/>
                <a:cs typeface="Verdana"/>
              </a:rPr>
              <a:t>REA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referente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per</a:t>
            </a:r>
            <a:r>
              <a:rPr sz="2000" spc="-150" dirty="0">
                <a:latin typeface="Verdana"/>
                <a:cs typeface="Verdana"/>
              </a:rPr>
              <a:t> </a:t>
            </a:r>
            <a:r>
              <a:rPr sz="2000" spc="-70" dirty="0">
                <a:latin typeface="Verdana"/>
                <a:cs typeface="Verdana"/>
              </a:rPr>
              <a:t>gli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30" dirty="0">
                <a:latin typeface="Verdana"/>
                <a:cs typeface="Verdana"/>
              </a:rPr>
              <a:t>acquisti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15" dirty="0">
                <a:latin typeface="Verdana"/>
                <a:cs typeface="Verdana"/>
              </a:rPr>
              <a:t>della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mia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25" dirty="0">
                <a:latin typeface="Verdana"/>
                <a:cs typeface="Verdana"/>
              </a:rPr>
              <a:t>struttura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105" dirty="0">
                <a:latin typeface="Verdana"/>
                <a:cs typeface="Verdana"/>
              </a:rPr>
              <a:t>e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60" dirty="0">
                <a:latin typeface="Verdana"/>
                <a:cs typeface="Verdana"/>
              </a:rPr>
              <a:t>chiedo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20" dirty="0">
                <a:latin typeface="Verdana"/>
                <a:cs typeface="Verdana"/>
              </a:rPr>
              <a:t>di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inserire </a:t>
            </a:r>
            <a:r>
              <a:rPr sz="2000" spc="-690" dirty="0">
                <a:latin typeface="Verdana"/>
                <a:cs typeface="Verdana"/>
              </a:rPr>
              <a:t> </a:t>
            </a:r>
            <a:r>
              <a:rPr sz="2000" spc="20" dirty="0">
                <a:latin typeface="Verdana"/>
                <a:cs typeface="Verdana"/>
              </a:rPr>
              <a:t>una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20" dirty="0">
                <a:latin typeface="Verdana"/>
                <a:cs typeface="Verdana"/>
              </a:rPr>
              <a:t>RDA:</a:t>
            </a:r>
            <a:endParaRPr sz="2000">
              <a:latin typeface="Verdana"/>
              <a:cs typeface="Verdana"/>
            </a:endParaRPr>
          </a:p>
          <a:p>
            <a:pPr marL="469900">
              <a:lnSpc>
                <a:spcPct val="100000"/>
              </a:lnSpc>
              <a:spcBef>
                <a:spcPts val="1675"/>
              </a:spcBef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</a:t>
            </a:r>
            <a:r>
              <a:rPr sz="1450" spc="225" dirty="0">
                <a:solidFill>
                  <a:srgbClr val="F5A308"/>
                </a:solidFill>
                <a:latin typeface="Lucida Sans Unicode"/>
                <a:cs typeface="Lucida Sans Unicode"/>
              </a:rPr>
              <a:t> </a:t>
            </a:r>
            <a:r>
              <a:rPr sz="1800" spc="20" dirty="0">
                <a:latin typeface="Verdana"/>
                <a:cs typeface="Verdana"/>
              </a:rPr>
              <a:t>Cat.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Merc.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livello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1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spc="-385" dirty="0">
                <a:latin typeface="Verdana"/>
                <a:cs typeface="Verdana"/>
              </a:rPr>
              <a:t>=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b="1" spc="-145" dirty="0">
                <a:latin typeface="Tahoma"/>
                <a:cs typeface="Tahoma"/>
              </a:rPr>
              <a:t>1250</a:t>
            </a:r>
            <a:r>
              <a:rPr sz="1800" b="1" spc="-10" dirty="0">
                <a:latin typeface="Tahoma"/>
                <a:cs typeface="Tahoma"/>
              </a:rPr>
              <a:t> </a:t>
            </a:r>
            <a:r>
              <a:rPr sz="1800" b="1" spc="-25" dirty="0">
                <a:latin typeface="Tahoma"/>
                <a:cs typeface="Tahoma"/>
              </a:rPr>
              <a:t>-</a:t>
            </a:r>
            <a:r>
              <a:rPr sz="1800" b="1" spc="-35" dirty="0">
                <a:latin typeface="Tahoma"/>
                <a:cs typeface="Tahoma"/>
              </a:rPr>
              <a:t> </a:t>
            </a:r>
            <a:r>
              <a:rPr sz="1800" b="1" spc="-105" dirty="0">
                <a:latin typeface="Tahoma"/>
                <a:cs typeface="Tahoma"/>
              </a:rPr>
              <a:t>Servizi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35" dirty="0">
                <a:latin typeface="Tahoma"/>
                <a:cs typeface="Tahoma"/>
              </a:rPr>
              <a:t>di</a:t>
            </a:r>
            <a:r>
              <a:rPr sz="1800" b="1" spc="-25" dirty="0">
                <a:latin typeface="Tahoma"/>
                <a:cs typeface="Tahoma"/>
              </a:rPr>
              <a:t> </a:t>
            </a:r>
            <a:r>
              <a:rPr sz="1800" b="1" spc="-50" dirty="0">
                <a:latin typeface="Tahoma"/>
                <a:cs typeface="Tahoma"/>
              </a:rPr>
              <a:t>editoria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80" dirty="0">
                <a:latin typeface="Tahoma"/>
                <a:cs typeface="Tahoma"/>
              </a:rPr>
              <a:t>e</a:t>
            </a:r>
            <a:r>
              <a:rPr sz="1800" b="1" spc="-20" dirty="0">
                <a:latin typeface="Tahoma"/>
                <a:cs typeface="Tahoma"/>
              </a:rPr>
              <a:t> stampa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Tahoma"/>
              <a:cs typeface="Tahoma"/>
            </a:endParaRPr>
          </a:p>
          <a:p>
            <a:pPr marL="469900">
              <a:lnSpc>
                <a:spcPct val="100000"/>
              </a:lnSpc>
            </a:pPr>
            <a:r>
              <a:rPr sz="1450" spc="-150" dirty="0">
                <a:solidFill>
                  <a:srgbClr val="F5A308"/>
                </a:solidFill>
                <a:latin typeface="Lucida Sans Unicode"/>
                <a:cs typeface="Lucida Sans Unicode"/>
              </a:rPr>
              <a:t>▶ </a:t>
            </a:r>
            <a:r>
              <a:rPr sz="1450" spc="65" dirty="0">
                <a:solidFill>
                  <a:srgbClr val="F5A308"/>
                </a:solidFill>
                <a:latin typeface="Lucida Sans Unicode"/>
                <a:cs typeface="Lucida Sans Unicode"/>
              </a:rPr>
              <a:t> </a:t>
            </a:r>
            <a:r>
              <a:rPr sz="1800" spc="20" dirty="0">
                <a:latin typeface="Verdana"/>
                <a:cs typeface="Verdana"/>
              </a:rPr>
              <a:t>Cat.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15" dirty="0">
                <a:latin typeface="Verdana"/>
                <a:cs typeface="Verdana"/>
              </a:rPr>
              <a:t>Merc.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65" dirty="0">
                <a:latin typeface="Verdana"/>
                <a:cs typeface="Verdana"/>
              </a:rPr>
              <a:t>livell</a:t>
            </a:r>
            <a:r>
              <a:rPr sz="1800" spc="-90" dirty="0">
                <a:latin typeface="Verdana"/>
                <a:cs typeface="Verdana"/>
              </a:rPr>
              <a:t>o</a:t>
            </a:r>
            <a:r>
              <a:rPr sz="1800" spc="-125" dirty="0">
                <a:latin typeface="Verdana"/>
                <a:cs typeface="Verdana"/>
              </a:rPr>
              <a:t> </a:t>
            </a:r>
            <a:r>
              <a:rPr sz="1800" spc="-150" dirty="0">
                <a:latin typeface="Verdana"/>
                <a:cs typeface="Verdana"/>
              </a:rPr>
              <a:t>2</a:t>
            </a:r>
            <a:r>
              <a:rPr sz="1800" spc="-135" dirty="0">
                <a:latin typeface="Verdana"/>
                <a:cs typeface="Verdana"/>
              </a:rPr>
              <a:t> </a:t>
            </a:r>
            <a:r>
              <a:rPr sz="1800" spc="-385" dirty="0">
                <a:latin typeface="Verdana"/>
                <a:cs typeface="Verdana"/>
              </a:rPr>
              <a:t>=</a:t>
            </a:r>
            <a:r>
              <a:rPr sz="1800" spc="-130" dirty="0">
                <a:latin typeface="Verdana"/>
                <a:cs typeface="Verdana"/>
              </a:rPr>
              <a:t> </a:t>
            </a:r>
            <a:r>
              <a:rPr sz="1800" b="1" spc="-145" dirty="0">
                <a:latin typeface="Tahoma"/>
                <a:cs typeface="Tahoma"/>
              </a:rPr>
              <a:t>351</a:t>
            </a:r>
            <a:r>
              <a:rPr sz="1800" b="1" spc="-140" dirty="0">
                <a:latin typeface="Tahoma"/>
                <a:cs typeface="Tahoma"/>
              </a:rPr>
              <a:t>0</a:t>
            </a:r>
            <a:r>
              <a:rPr sz="1800" b="1" spc="-10" dirty="0">
                <a:latin typeface="Tahoma"/>
                <a:cs typeface="Tahoma"/>
              </a:rPr>
              <a:t> </a:t>
            </a:r>
            <a:r>
              <a:rPr sz="1800" b="1" spc="-25" dirty="0">
                <a:latin typeface="Tahoma"/>
                <a:cs typeface="Tahoma"/>
              </a:rPr>
              <a:t>-</a:t>
            </a:r>
            <a:r>
              <a:rPr sz="1800" b="1" spc="-40" dirty="0">
                <a:latin typeface="Tahoma"/>
                <a:cs typeface="Tahoma"/>
              </a:rPr>
              <a:t> </a:t>
            </a:r>
            <a:r>
              <a:rPr sz="1800" b="1" spc="-114" dirty="0">
                <a:latin typeface="Tahoma"/>
                <a:cs typeface="Tahoma"/>
              </a:rPr>
              <a:t>Serviz</a:t>
            </a:r>
            <a:r>
              <a:rPr sz="1800" b="1" spc="-65" dirty="0">
                <a:latin typeface="Tahoma"/>
                <a:cs typeface="Tahoma"/>
              </a:rPr>
              <a:t>i</a:t>
            </a:r>
            <a:r>
              <a:rPr sz="1800" b="1" spc="-20" dirty="0">
                <a:latin typeface="Tahoma"/>
                <a:cs typeface="Tahoma"/>
              </a:rPr>
              <a:t> </a:t>
            </a:r>
            <a:r>
              <a:rPr sz="1800" b="1" spc="-65" dirty="0">
                <a:latin typeface="Tahoma"/>
                <a:cs typeface="Tahoma"/>
              </a:rPr>
              <a:t>editoriali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200" dirty="0">
                <a:latin typeface="Verdana"/>
                <a:cs typeface="Verdana"/>
              </a:rPr>
              <a:t>NB: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50" dirty="0">
                <a:latin typeface="Verdana"/>
                <a:cs typeface="Verdana"/>
              </a:rPr>
              <a:t>Ins</a:t>
            </a:r>
            <a:r>
              <a:rPr sz="2000" spc="-175" dirty="0">
                <a:latin typeface="Verdana"/>
                <a:cs typeface="Verdana"/>
              </a:rPr>
              <a:t>e</a:t>
            </a:r>
            <a:r>
              <a:rPr sz="2000" spc="-65" dirty="0">
                <a:latin typeface="Verdana"/>
                <a:cs typeface="Verdana"/>
              </a:rPr>
              <a:t>risco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155" dirty="0">
                <a:latin typeface="Verdana"/>
                <a:cs typeface="Verdana"/>
              </a:rPr>
              <a:t>i</a:t>
            </a:r>
            <a:r>
              <a:rPr sz="2000" spc="-150" dirty="0">
                <a:latin typeface="Verdana"/>
                <a:cs typeface="Verdana"/>
              </a:rPr>
              <a:t>l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pr</a:t>
            </a:r>
            <a:r>
              <a:rPr sz="2000" spc="-25" dirty="0">
                <a:latin typeface="Verdana"/>
                <a:cs typeface="Verdana"/>
              </a:rPr>
              <a:t>e</a:t>
            </a:r>
            <a:r>
              <a:rPr sz="2000" spc="-45" dirty="0">
                <a:latin typeface="Verdana"/>
                <a:cs typeface="Verdana"/>
              </a:rPr>
              <a:t>ventivo</a:t>
            </a:r>
            <a:r>
              <a:rPr sz="2000" spc="-135" dirty="0">
                <a:latin typeface="Verdana"/>
                <a:cs typeface="Verdana"/>
              </a:rPr>
              <a:t> </a:t>
            </a:r>
            <a:r>
              <a:rPr sz="2000" spc="-25" dirty="0">
                <a:latin typeface="Verdana"/>
                <a:cs typeface="Verdana"/>
              </a:rPr>
              <a:t>ricevuto</a:t>
            </a:r>
            <a:r>
              <a:rPr sz="2000" spc="-145" dirty="0">
                <a:latin typeface="Verdana"/>
                <a:cs typeface="Verdana"/>
              </a:rPr>
              <a:t> </a:t>
            </a:r>
            <a:r>
              <a:rPr sz="2000" spc="-150" dirty="0">
                <a:latin typeface="Verdana"/>
                <a:cs typeface="Verdana"/>
              </a:rPr>
              <a:t>s</a:t>
            </a:r>
            <a:r>
              <a:rPr sz="2000" spc="-175" dirty="0">
                <a:latin typeface="Verdana"/>
                <a:cs typeface="Verdana"/>
              </a:rPr>
              <a:t>u</a:t>
            </a:r>
            <a:r>
              <a:rPr sz="2000" spc="-155" dirty="0">
                <a:latin typeface="Verdana"/>
                <a:cs typeface="Verdana"/>
              </a:rPr>
              <a:t> </a:t>
            </a:r>
            <a:r>
              <a:rPr sz="2000" spc="-80" dirty="0">
                <a:latin typeface="Verdana"/>
                <a:cs typeface="Verdana"/>
              </a:rPr>
              <a:t>Ubuy.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677" y="1015491"/>
            <a:ext cx="69742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35" dirty="0"/>
              <a:t>REF</a:t>
            </a:r>
            <a:r>
              <a:rPr spc="-330" dirty="0"/>
              <a:t>E</a:t>
            </a:r>
            <a:r>
              <a:rPr spc="-420" dirty="0"/>
              <a:t>RENTI</a:t>
            </a:r>
            <a:r>
              <a:rPr spc="-270" dirty="0"/>
              <a:t> </a:t>
            </a:r>
            <a:r>
              <a:rPr spc="340" dirty="0"/>
              <a:t>AC</a:t>
            </a:r>
            <a:r>
              <a:rPr spc="350" dirty="0"/>
              <a:t>C</a:t>
            </a:r>
            <a:r>
              <a:rPr spc="35" dirty="0"/>
              <a:t>ORD</a:t>
            </a:r>
            <a:r>
              <a:rPr spc="45" dirty="0"/>
              <a:t>O</a:t>
            </a:r>
            <a:r>
              <a:rPr spc="-270" dirty="0"/>
              <a:t> </a:t>
            </a:r>
            <a:r>
              <a:rPr spc="10" dirty="0"/>
              <a:t>QUADRO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56741" y="3382771"/>
            <a:ext cx="8719820" cy="1387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0" algn="l"/>
              </a:tabLst>
            </a:pPr>
            <a:r>
              <a:rPr sz="1800" b="1" spc="-75" dirty="0">
                <a:solidFill>
                  <a:srgbClr val="404040"/>
                </a:solidFill>
                <a:latin typeface="Tahoma"/>
                <a:cs typeface="Tahoma"/>
              </a:rPr>
              <a:t>Referente</a:t>
            </a:r>
            <a:r>
              <a:rPr sz="1800" b="1" spc="-4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180" dirty="0">
                <a:solidFill>
                  <a:srgbClr val="404040"/>
                </a:solidFill>
                <a:latin typeface="Tahoma"/>
                <a:cs typeface="Tahoma"/>
              </a:rPr>
              <a:t>UNIU</a:t>
            </a:r>
            <a:r>
              <a:rPr sz="1800" b="1" spc="-195" dirty="0">
                <a:solidFill>
                  <a:srgbClr val="404040"/>
                </a:solidFill>
                <a:latin typeface="Tahoma"/>
                <a:cs typeface="Tahoma"/>
              </a:rPr>
              <a:t>D</a:t>
            </a:r>
            <a:r>
              <a:rPr sz="1800" spc="-32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lang="it-IT" spc="175" dirty="0">
                <a:solidFill>
                  <a:srgbClr val="404040"/>
                </a:solidFill>
                <a:latin typeface="Verdana"/>
                <a:cs typeface="Verdana"/>
              </a:rPr>
              <a:t>Stefania Gagno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lang="it-IT" sz="1800" u="heavy" spc="-60" dirty="0">
                <a:solidFill>
                  <a:srgbClr val="F9C86A"/>
                </a:solidFill>
                <a:uFill>
                  <a:solidFill>
                    <a:srgbClr val="F9C86A"/>
                  </a:solidFill>
                </a:uFill>
                <a:latin typeface="Verdana"/>
                <a:cs typeface="Verdana"/>
              </a:rPr>
              <a:t>stefania.gagno@uniud.it</a:t>
            </a:r>
            <a:r>
              <a:rPr sz="1800" spc="-320" dirty="0">
                <a:solidFill>
                  <a:srgbClr val="404040"/>
                </a:solidFill>
                <a:latin typeface="Verdana"/>
                <a:cs typeface="Verdana"/>
              </a:rPr>
              <a:t>;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cel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lang="it-IT" sz="1800" spc="-155" dirty="0">
                <a:solidFill>
                  <a:srgbClr val="404040"/>
                </a:solidFill>
                <a:latin typeface="Verdana"/>
                <a:cs typeface="Verdana"/>
              </a:rPr>
              <a:t>3346818065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)</a:t>
            </a:r>
            <a:endParaRPr sz="1800" dirty="0">
              <a:latin typeface="Verdana"/>
              <a:cs typeface="Verdana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>
                <a:tab pos="6584950" algn="l"/>
              </a:tabLst>
              <a:defRPr/>
            </a:pPr>
            <a:r>
              <a:rPr kumimoji="0" lang="it-IT" sz="1800" b="1" i="0" u="none" strike="noStrike" kern="1200" cap="none" spc="-7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Referente</a:t>
            </a:r>
            <a:r>
              <a:rPr kumimoji="0" lang="it-IT" sz="1800" b="1" i="0" u="none" strike="noStrike" kern="1200" cap="none" spc="-4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 </a:t>
            </a:r>
            <a:r>
              <a:rPr kumimoji="0" lang="it-IT" sz="1800" b="1" i="0" u="none" strike="noStrike" kern="1200" cap="none" spc="-18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UNIU</a:t>
            </a:r>
            <a:r>
              <a:rPr kumimoji="0" lang="it-IT" sz="1800" b="1" i="0" u="none" strike="noStrike" kern="1200" cap="none" spc="-19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ahoma"/>
                <a:ea typeface="+mn-ea"/>
                <a:cs typeface="Tahoma"/>
              </a:rPr>
              <a:t>D</a:t>
            </a:r>
            <a:r>
              <a:rPr kumimoji="0" lang="it-IT" sz="1800" b="0" i="0" u="none" strike="noStrike" kern="1200" cap="none" spc="-3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:</a:t>
            </a:r>
            <a:r>
              <a:rPr kumimoji="0" lang="it-IT" sz="1800" b="0" i="0" u="none" strike="noStrike" kern="1200" cap="none" spc="-13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lang="it-IT" sz="1800" b="0" i="0" u="none" strike="noStrike" kern="1200" cap="none" spc="17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Laura Rossi</a:t>
            </a:r>
            <a:r>
              <a:rPr kumimoji="0" lang="it-IT" sz="1800" b="0" i="0" u="none" strike="noStrike" kern="1200" cap="none" spc="-14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(</a:t>
            </a:r>
            <a:r>
              <a:rPr kumimoji="0" lang="it-IT" sz="1800" b="0" i="0" u="heavy" strike="noStrike" kern="1200" cap="none" spc="-60" normalizeH="0" baseline="0" noProof="0" dirty="0">
                <a:ln>
                  <a:noFill/>
                </a:ln>
                <a:solidFill>
                  <a:srgbClr val="F9C86A"/>
                </a:solidFill>
                <a:effectLst/>
                <a:uLnTx/>
                <a:uFill>
                  <a:solidFill>
                    <a:srgbClr val="F9C86A"/>
                  </a:solidFill>
                </a:uFill>
                <a:latin typeface="Verdana"/>
                <a:ea typeface="+mn-ea"/>
                <a:cs typeface="Verdana"/>
              </a:rPr>
              <a:t>laura.rossi@uniud.it</a:t>
            </a:r>
            <a:r>
              <a:rPr kumimoji="0" lang="it-IT" sz="1800" b="0" i="0" u="none" strike="noStrike" kern="1200" cap="none" spc="-32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;</a:t>
            </a:r>
            <a:r>
              <a:rPr kumimoji="0" lang="it-IT" sz="1800" b="0" i="0" u="none" strike="noStrike" kern="1200" cap="none" spc="-13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 </a:t>
            </a:r>
            <a:r>
              <a:rPr kumimoji="0" lang="it-IT" sz="1800" b="0" i="0" u="none" strike="noStrike" kern="1200" cap="none" spc="10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cel</a:t>
            </a:r>
            <a:r>
              <a:rPr kumimoji="0" lang="it-IT" sz="1800" b="0" i="0" u="none" strike="noStrike" kern="1200" cap="none" spc="5" normalizeH="0" baseline="0" noProof="0" dirty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l</a:t>
            </a:r>
            <a:r>
              <a:rPr kumimoji="0" lang="it-IT" sz="1800" b="0" i="0" u="none" strike="noStrike" kern="1200" cap="none" spc="-16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.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	</a:t>
            </a:r>
            <a:r>
              <a:rPr kumimoji="0" lang="it-IT" sz="1800" b="0" i="0" u="none" strike="noStrike" kern="1200" cap="none" spc="-15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33</a:t>
            </a:r>
            <a:r>
              <a:rPr kumimoji="0" lang="it-IT" sz="1800" b="0" i="0" u="none" strike="noStrike" kern="1200" cap="none" spc="-15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1</a:t>
            </a:r>
            <a:r>
              <a:rPr kumimoji="0" lang="it-IT" sz="1800" b="0" i="0" u="none" strike="noStrike" kern="1200" cap="none" spc="-155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Verdana"/>
                <a:ea typeface="+mn-ea"/>
                <a:cs typeface="Verdana"/>
              </a:rPr>
              <a:t>6803308)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  <a:ea typeface="+mn-ea"/>
              <a:cs typeface="Verdana"/>
            </a:endParaRPr>
          </a:p>
          <a:p>
            <a:pPr>
              <a:lnSpc>
                <a:spcPct val="100000"/>
              </a:lnSpc>
            </a:pPr>
            <a:endParaRPr lang="it-IT" sz="22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1800" b="1" spc="-75" dirty="0" err="1">
                <a:solidFill>
                  <a:srgbClr val="404040"/>
                </a:solidFill>
                <a:latin typeface="Tahoma"/>
                <a:cs typeface="Tahoma"/>
              </a:rPr>
              <a:t>Referente</a:t>
            </a:r>
            <a:r>
              <a:rPr sz="1800" b="1" spc="-3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95" dirty="0">
                <a:solidFill>
                  <a:srgbClr val="404040"/>
                </a:solidFill>
                <a:latin typeface="Tahoma"/>
                <a:cs typeface="Tahoma"/>
              </a:rPr>
              <a:t>F.A.R.E.</a:t>
            </a:r>
            <a:r>
              <a:rPr sz="1800" b="1" spc="-1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b="1" spc="-195" dirty="0">
                <a:solidFill>
                  <a:srgbClr val="404040"/>
                </a:solidFill>
                <a:latin typeface="Tahoma"/>
                <a:cs typeface="Tahoma"/>
              </a:rPr>
              <a:t>srl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Norma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Zamparo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800" u="heavy" spc="-70" dirty="0">
                <a:solidFill>
                  <a:srgbClr val="F9C86A"/>
                </a:solidFill>
                <a:uFill>
                  <a:solidFill>
                    <a:srgbClr val="F9C86A"/>
                  </a:solidFill>
                </a:uFill>
                <a:latin typeface="Verdana"/>
                <a:cs typeface="Verdana"/>
                <a:hlinkClick r:id="rId2"/>
              </a:rPr>
              <a:t>forum@forumeditrice.it</a:t>
            </a:r>
            <a:r>
              <a:rPr sz="1800" spc="-100" dirty="0">
                <a:solidFill>
                  <a:srgbClr val="F9C86A"/>
                </a:solidFill>
                <a:latin typeface="Verdana"/>
                <a:cs typeface="Verdana"/>
                <a:hlinkClick r:id="rId2"/>
              </a:rPr>
              <a:t> </a:t>
            </a:r>
            <a:r>
              <a:rPr sz="1800" spc="-320" dirty="0">
                <a:solidFill>
                  <a:srgbClr val="404040"/>
                </a:solidFill>
                <a:latin typeface="Verdana"/>
                <a:cs typeface="Verdana"/>
              </a:rPr>
              <a:t>;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tel.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0432.26001)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9C86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908</Words>
  <Application>Microsoft Office PowerPoint</Application>
  <PresentationFormat>Widescreen</PresentationFormat>
  <Paragraphs>107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Office Theme</vt:lpstr>
      <vt:lpstr>FORNITURA DI PRODOTTI E SERVIZI  EDITORIALI ACCORDO QUADRO IN HOUSE</vt:lpstr>
      <vt:lpstr>DESCRIZIONE</vt:lpstr>
      <vt:lpstr>LISTINO PRODOTTI EDITORIALI</vt:lpstr>
      <vt:lpstr>LISTINO SERVIZI EDITORIALI</vt:lpstr>
      <vt:lpstr>ACQUISTO/ORDINE LIBRI</vt:lpstr>
      <vt:lpstr>CONTRIBUTO IN CONTO ESERCIZIO</vt:lpstr>
      <vt:lpstr>PROCEDURA INTERNA - UBUY</vt:lpstr>
      <vt:lpstr>ACQUISTO PRODOTTI/SERVIZI NON</vt:lpstr>
      <vt:lpstr>REFERENTI ACCORDO QUADRO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FORNITURA DI PRODOTTI E SERVIZI EDITORIALI</dc:title>
  <dc:creator>Giulia Pittoni</dc:creator>
  <cp:lastModifiedBy>Laura Rossi</cp:lastModifiedBy>
  <cp:revision>4</cp:revision>
  <dcterms:created xsi:type="dcterms:W3CDTF">2024-03-13T07:34:38Z</dcterms:created>
  <dcterms:modified xsi:type="dcterms:W3CDTF">2024-04-16T11:37:19Z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2023-03-01T00:00:00Z</vt:filetime>
  </property>
  <property fmtid="{D5CDD505-2E9C-101B-9397-08002B2CF9AE}" pid="3" name="Creator">
    <vt:lpwstr>Microsoft® PowerPoint® per Microsoft 365</vt:lpwstr>
  </property>
  <property fmtid="{D5CDD505-2E9C-101B-9397-08002B2CF9AE}" pid="4" name="LastSaved">
    <vt:filetime>2024-03-13T00:00:00Z</vt:filetime>
  </property>
</Properties>
</file>